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0" r:id="rId1"/>
  </p:sldMasterIdLst>
  <p:notesMasterIdLst>
    <p:notesMasterId r:id="rId21"/>
  </p:notesMasterIdLst>
  <p:sldIdLst>
    <p:sldId id="294" r:id="rId2"/>
    <p:sldId id="420" r:id="rId3"/>
    <p:sldId id="421" r:id="rId4"/>
    <p:sldId id="422" r:id="rId5"/>
    <p:sldId id="425" r:id="rId6"/>
    <p:sldId id="429" r:id="rId7"/>
    <p:sldId id="430" r:id="rId8"/>
    <p:sldId id="431" r:id="rId9"/>
    <p:sldId id="371" r:id="rId10"/>
    <p:sldId id="424" r:id="rId11"/>
    <p:sldId id="427" r:id="rId12"/>
    <p:sldId id="337" r:id="rId13"/>
    <p:sldId id="433" r:id="rId14"/>
    <p:sldId id="428" r:id="rId15"/>
    <p:sldId id="395" r:id="rId16"/>
    <p:sldId id="394" r:id="rId17"/>
    <p:sldId id="432" r:id="rId18"/>
    <p:sldId id="419" r:id="rId19"/>
    <p:sldId id="333" r:id="rId20"/>
  </p:sldIdLst>
  <p:sldSz cx="17340263" cy="9753600"/>
  <p:notesSz cx="6858000" cy="9144000"/>
  <p:defaultTextStyle>
    <a:defPPr>
      <a:defRPr lang="nl-NL"/>
    </a:defPPr>
    <a:lvl1pPr marL="0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2688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53763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8064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507526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134409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761291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388172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5015055" algn="l" defTabSz="1253763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>
          <p15:clr>
            <a:srgbClr val="A4A3A4"/>
          </p15:clr>
        </p15:guide>
        <p15:guide id="2" pos="5462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1160" autoAdjust="0"/>
    <p:restoredTop sz="94660" autoAdjust="0"/>
  </p:normalViewPr>
  <p:slideViewPr>
    <p:cSldViewPr snapToGrid="0">
      <p:cViewPr varScale="1">
        <p:scale>
          <a:sx n="55" d="100"/>
          <a:sy n="55" d="100"/>
        </p:scale>
        <p:origin x="34" y="34"/>
      </p:cViewPr>
      <p:guideLst>
        <p:guide orient="horz" pos="3072"/>
        <p:guide pos="5462"/>
      </p:guideLst>
    </p:cSldViewPr>
  </p:slideViewPr>
  <p:outlineViewPr>
    <p:cViewPr>
      <p:scale>
        <a:sx n="33" d="100"/>
        <a:sy n="33" d="100"/>
      </p:scale>
      <p:origin x="0" y="3874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DBB006A-2783-4486-9514-6DFE1115B29F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D1D759-295C-484A-9A59-E25428A95E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5145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111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222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333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44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5554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742665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3199776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656887" algn="l" defTabSz="914222" rtl="0" eaLnBrk="1" latinLnBrk="0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MI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9839" y="3962704"/>
            <a:ext cx="6320532" cy="199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1044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4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84482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5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92568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6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14452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3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955248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91687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3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2074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3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56837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3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702747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3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5638452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3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3" y="4756914"/>
            <a:ext cx="4374664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472000" y="4756907"/>
            <a:ext cx="4374664" cy="39257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2050547" y="4764930"/>
            <a:ext cx="4374664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>
          <a:xfrm>
            <a:off x="2136637" y="3477197"/>
            <a:ext cx="1472677" cy="1035445"/>
            <a:chOff x="1502273" y="2576434"/>
            <a:chExt cx="1035445" cy="1035445"/>
          </a:xfrm>
        </p:grpSpPr>
        <p:sp>
          <p:nvSpPr>
            <p:cNvPr id="4" name="Oval 3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sp>
        <p:nvSpPr>
          <p:cNvPr id="17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>
          <a:xfrm>
            <a:off x="7922993" y="3477196"/>
            <a:ext cx="1472677" cy="1035445"/>
            <a:chOff x="1502273" y="2576434"/>
            <a:chExt cx="1035445" cy="1035445"/>
          </a:xfrm>
        </p:grpSpPr>
        <p:sp>
          <p:nvSpPr>
            <p:cNvPr id="16" name="Oval 15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>
            <a:grpSpLocks noChangeAspect="1"/>
          </p:cNvGrpSpPr>
          <p:nvPr/>
        </p:nvGrpSpPr>
        <p:grpSpPr>
          <a:xfrm>
            <a:off x="13501541" y="3477196"/>
            <a:ext cx="1472677" cy="1035445"/>
            <a:chOff x="1502273" y="2576434"/>
            <a:chExt cx="1035445" cy="1035445"/>
          </a:xfrm>
        </p:grpSpPr>
        <p:sp>
          <p:nvSpPr>
            <p:cNvPr id="22" name="Oval 2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3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223004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/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5"/>
            <a:ext cx="14955977" cy="2238290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tx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599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2 MEDEDELINGE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026970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 MEDEDELINGEN">
    <p:bg>
      <p:bgPr>
        <a:solidFill>
          <a:srgbClr val="E7343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05596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2 MEDEDELINGEN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60865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2 MEDEDELINGEN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30404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2 MEDEDELINGE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9018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2 MEDEDELING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871686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2 MEDEDELING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" y="843466"/>
            <a:ext cx="17340262" cy="973309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650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892844" y="4756914"/>
            <a:ext cx="7029540" cy="3925776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9395062" y="4764930"/>
            <a:ext cx="7030151" cy="39177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0000"/>
              </a:lnSpc>
              <a:buNone/>
              <a:defRPr sz="3100" b="0" baseline="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smtClean="0"/>
              <a:t>Rat. </a:t>
            </a:r>
            <a:r>
              <a:rPr lang="en-US" dirty="0" err="1" smtClean="0"/>
              <a:t>Aquam</a:t>
            </a:r>
            <a:r>
              <a:rPr lang="en-US" dirty="0" smtClean="0"/>
              <a:t> </a:t>
            </a:r>
            <a:r>
              <a:rPr lang="en-US" dirty="0" err="1" smtClean="0"/>
              <a:t>fuga</a:t>
            </a:r>
            <a:r>
              <a:rPr lang="en-US" dirty="0" smtClean="0"/>
              <a:t>. Ed </a:t>
            </a:r>
            <a:r>
              <a:rPr lang="en-US" dirty="0" err="1" smtClean="0"/>
              <a:t>erro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maxime</a:t>
            </a:r>
            <a:r>
              <a:rPr lang="en-US" dirty="0" smtClean="0"/>
              <a:t> </a:t>
            </a:r>
            <a:r>
              <a:rPr lang="en-US" dirty="0" err="1" smtClean="0"/>
              <a:t>sunt</a:t>
            </a:r>
            <a:r>
              <a:rPr lang="en-US" dirty="0" smtClean="0"/>
              <a:t> quo </a:t>
            </a:r>
            <a:r>
              <a:rPr lang="en-US" dirty="0" err="1" smtClean="0"/>
              <a:t>occusdam</a:t>
            </a:r>
            <a:r>
              <a:rPr lang="en-US" dirty="0" smtClean="0"/>
              <a:t>, </a:t>
            </a:r>
            <a:r>
              <a:rPr lang="en-US" dirty="0" err="1" smtClean="0"/>
              <a:t>eaquid</a:t>
            </a:r>
            <a:r>
              <a:rPr lang="en-US" dirty="0" smtClean="0"/>
              <a:t> </a:t>
            </a:r>
            <a:r>
              <a:rPr lang="en-US" dirty="0" err="1" smtClean="0"/>
              <a:t>mossie</a:t>
            </a:r>
            <a:r>
              <a:rPr lang="en-US" dirty="0" smtClean="0"/>
              <a:t> </a:t>
            </a:r>
            <a:r>
              <a:rPr lang="en-US" dirty="0" err="1" smtClean="0"/>
              <a:t>uitquis</a:t>
            </a:r>
            <a:r>
              <a:rPr lang="en-US" dirty="0" smtClean="0"/>
              <a:t> </a:t>
            </a:r>
            <a:r>
              <a:rPr lang="en-US" dirty="0" err="1" smtClean="0"/>
              <a:t>atest</a:t>
            </a:r>
            <a:endParaRPr lang="en-US" dirty="0" smtClean="0"/>
          </a:p>
        </p:txBody>
      </p:sp>
      <p:grpSp>
        <p:nvGrpSpPr>
          <p:cNvPr id="11" name="Group 10"/>
          <p:cNvGrpSpPr>
            <a:grpSpLocks noChangeAspect="1"/>
          </p:cNvGrpSpPr>
          <p:nvPr/>
        </p:nvGrpSpPr>
        <p:grpSpPr>
          <a:xfrm>
            <a:off x="3671276" y="3490639"/>
            <a:ext cx="1472677" cy="1035445"/>
            <a:chOff x="1502273" y="2576434"/>
            <a:chExt cx="1035445" cy="1035445"/>
          </a:xfrm>
        </p:grpSpPr>
        <p:sp>
          <p:nvSpPr>
            <p:cNvPr id="12" name="Oval 11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nl-NL" sz="4400" b="1" dirty="0" smtClean="0">
                  <a:latin typeface="+mj-lt"/>
                  <a:cs typeface="Arial" panose="020B0604020202020204" pitchFamily="34" charset="0"/>
                </a:rPr>
                <a:t>1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  <p:grpSp>
        <p:nvGrpSpPr>
          <p:cNvPr id="14" name="Group 13"/>
          <p:cNvGrpSpPr>
            <a:grpSpLocks noChangeAspect="1"/>
          </p:cNvGrpSpPr>
          <p:nvPr/>
        </p:nvGrpSpPr>
        <p:grpSpPr>
          <a:xfrm>
            <a:off x="12173797" y="3490640"/>
            <a:ext cx="1472677" cy="1035445"/>
            <a:chOff x="1502273" y="2576434"/>
            <a:chExt cx="1035445" cy="1035445"/>
          </a:xfrm>
        </p:grpSpPr>
        <p:sp>
          <p:nvSpPr>
            <p:cNvPr id="15" name="Oval 14"/>
            <p:cNvSpPr/>
            <p:nvPr/>
          </p:nvSpPr>
          <p:spPr>
            <a:xfrm>
              <a:off x="1647960" y="2576434"/>
              <a:ext cx="744071" cy="103544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nl-NL" sz="2400"/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1502273" y="2709435"/>
              <a:ext cx="1035445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400" b="1" dirty="0" smtClean="0">
                  <a:latin typeface="+mj-lt"/>
                  <a:cs typeface="Arial" panose="020B0604020202020204" pitchFamily="34" charset="0"/>
                </a:rPr>
                <a:t>2</a:t>
              </a:r>
              <a:endParaRPr lang="nl-NL" sz="4400" b="1" dirty="0">
                <a:latin typeface="+mj-lt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6418862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02169" y="2655980"/>
            <a:ext cx="11958638" cy="567054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5420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1942763" cy="57277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1131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1235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HALLO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1192144" y="2571564"/>
            <a:ext cx="14955977" cy="1290587"/>
          </a:xfrm>
          <a:prstGeom prst="rect">
            <a:avLst/>
          </a:prstGeom>
        </p:spPr>
        <p:txBody>
          <a:bodyPr>
            <a:noAutofit/>
          </a:bodyPr>
          <a:lstStyle>
            <a:lvl1pPr algn="ctr">
              <a:defRPr sz="9500">
                <a:solidFill>
                  <a:schemeClr val="bg2"/>
                </a:solidFill>
              </a:defRPr>
            </a:lvl1pPr>
          </a:lstStyle>
          <a:p>
            <a:r>
              <a:rPr lang="en-US" dirty="0" smtClean="0"/>
              <a:t>HALLO</a:t>
            </a:r>
            <a:endParaRPr lang="en-US" dirty="0"/>
          </a:p>
        </p:txBody>
      </p:sp>
      <p:sp>
        <p:nvSpPr>
          <p:cNvPr id="11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1192144" y="3886218"/>
            <a:ext cx="14955977" cy="270709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 Unicode MS" panose="020B0604020202020204" pitchFamily="34" charset="-128"/>
              </a:defRPr>
            </a:lvl1pPr>
          </a:lstStyle>
          <a:p>
            <a:pPr lvl="0"/>
            <a:r>
              <a:rPr lang="en-US" dirty="0" err="1" smtClean="0"/>
              <a:t>Voorstelpagina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Naam</a:t>
            </a:r>
            <a:r>
              <a:rPr lang="en-US" dirty="0" smtClean="0"/>
              <a:t> </a:t>
            </a:r>
            <a:r>
              <a:rPr lang="en-US" dirty="0" err="1" smtClean="0"/>
              <a:t>Achternaam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err="1" smtClean="0"/>
              <a:t>Bedrijf</a:t>
            </a:r>
            <a:r>
              <a:rPr lang="en-US" dirty="0" smtClean="0"/>
              <a:t>, </a:t>
            </a:r>
            <a:r>
              <a:rPr lang="en-US" dirty="0" err="1" smtClean="0"/>
              <a:t>functie</a:t>
            </a:r>
            <a:endParaRPr lang="en-US" dirty="0" smtClean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14395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TANDAARD ALLEEN TITEL ZW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1" y="843460"/>
            <a:ext cx="12883036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err="1" smtClean="0"/>
              <a:t>Plaats</a:t>
            </a:r>
            <a:r>
              <a:rPr lang="en-US" dirty="0" smtClean="0"/>
              <a:t> </a:t>
            </a:r>
            <a:r>
              <a:rPr lang="en-US" dirty="0" err="1" smtClean="0"/>
              <a:t>titel</a:t>
            </a:r>
            <a:r>
              <a:rPr lang="en-US" dirty="0" smtClean="0"/>
              <a:t> </a:t>
            </a:r>
            <a:r>
              <a:rPr lang="en-US" dirty="0" err="1" smtClean="0"/>
              <a:t>hier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1739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69B4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69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4844543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853196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8099604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5723333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4191822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8118433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432473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43247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30416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61013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6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19822761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LOKK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977770" y="843460"/>
            <a:ext cx="14955977" cy="1450560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defRPr sz="6500" baseline="0"/>
            </a:lvl1pPr>
          </a:lstStyle>
          <a:p>
            <a:r>
              <a:rPr lang="en-US" dirty="0" err="1" smtClean="0"/>
              <a:t>Luxe</a:t>
            </a:r>
            <a:r>
              <a:rPr lang="en-US" dirty="0" smtClean="0"/>
              <a:t> agenda -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05346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1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0" hasCustomPrompt="1"/>
          </p:nvPr>
        </p:nvSpPr>
        <p:spPr>
          <a:xfrm>
            <a:off x="6012659" y="284273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2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1" hasCustomPrompt="1"/>
          </p:nvPr>
        </p:nvSpPr>
        <p:spPr>
          <a:xfrm>
            <a:off x="11819368" y="285075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3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idx="12" hasCustomPrompt="1"/>
          </p:nvPr>
        </p:nvSpPr>
        <p:spPr>
          <a:xfrm>
            <a:off x="216754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4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idx="13" hasCustomPrompt="1"/>
          </p:nvPr>
        </p:nvSpPr>
        <p:spPr>
          <a:xfrm>
            <a:off x="6024070" y="5224998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5</a:t>
            </a:r>
          </a:p>
        </p:txBody>
      </p:sp>
      <p:sp>
        <p:nvSpPr>
          <p:cNvPr id="25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6024070" y="7615269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6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idx="16" hasCustomPrompt="1"/>
          </p:nvPr>
        </p:nvSpPr>
        <p:spPr>
          <a:xfrm>
            <a:off x="11830779" y="7623292"/>
            <a:ext cx="5293345" cy="182528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100" b="1" cap="all" baseline="0">
                <a:solidFill>
                  <a:schemeClr val="tx1"/>
                </a:solidFill>
              </a:defRPr>
            </a:lvl1pPr>
            <a:lvl2pPr marL="609490" indent="0">
              <a:buNone/>
              <a:defRPr sz="2700">
                <a:solidFill>
                  <a:schemeClr val="tx1">
                    <a:tint val="75000"/>
                  </a:schemeClr>
                </a:solidFill>
              </a:defRPr>
            </a:lvl2pPr>
            <a:lvl3pPr marL="1218978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46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4pPr>
            <a:lvl5pPr marL="2437957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5pPr>
            <a:lvl6pPr marL="304744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6pPr>
            <a:lvl7pPr marL="3656935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7pPr>
            <a:lvl8pPr marL="426642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8pPr>
            <a:lvl9pPr marL="4875913" indent="0">
              <a:buNone/>
              <a:defRPr sz="21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 err="1" smtClean="0"/>
              <a:t>Agendapunt</a:t>
            </a:r>
            <a:r>
              <a:rPr lang="en-US" dirty="0" smtClean="0"/>
              <a:t> 7</a:t>
            </a:r>
          </a:p>
        </p:txBody>
      </p:sp>
    </p:spTree>
    <p:extLst>
      <p:ext uri="{BB962C8B-B14F-4D97-AF65-F5344CB8AC3E}">
        <p14:creationId xmlns:p14="http://schemas.microsoft.com/office/powerpoint/2010/main" val="1351776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6717088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40407140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5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1249480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8F33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8F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45114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6_FOTO QUOT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7440447" y="0"/>
            <a:ext cx="7443764" cy="9753600"/>
          </a:xfrm>
          <a:prstGeom prst="rect">
            <a:avLst/>
          </a:prstGeom>
          <a:solidFill>
            <a:srgbClr val="00A9C7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" name="Rectangle 1"/>
          <p:cNvSpPr/>
          <p:nvPr/>
        </p:nvSpPr>
        <p:spPr>
          <a:xfrm>
            <a:off x="8547197" y="0"/>
            <a:ext cx="8793066" cy="9753600"/>
          </a:xfrm>
          <a:prstGeom prst="rect">
            <a:avLst/>
          </a:prstGeom>
          <a:solidFill>
            <a:srgbClr val="00A9C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22" tIns="45712" rIns="91422" bIns="45712" rtlCol="0" anchor="ctr"/>
          <a:lstStyle/>
          <a:p>
            <a:pPr algn="ctr"/>
            <a:endParaRPr lang="nl-NL" sz="1800"/>
          </a:p>
        </p:txBody>
      </p:sp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071063" y="0"/>
            <a:ext cx="3884445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004664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1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8754246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39332136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COLORS QUOTE 2">
    <p:bg>
      <p:bgPr>
        <a:blipFill dpi="0" rotWithShape="1">
          <a:blip r:embed="rId2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11219410" y="0"/>
            <a:ext cx="4037434" cy="9753600"/>
          </a:xfrm>
          <a:prstGeom prst="rect">
            <a:avLst/>
          </a:prstGeom>
        </p:spPr>
        <p:txBody>
          <a:bodyPr anchor="ctr" anchorCtr="0">
            <a:noAutofit/>
          </a:bodyPr>
          <a:lstStyle>
            <a:lvl1pPr marL="0" indent="0" algn="ctr">
              <a:lnSpc>
                <a:spcPct val="120000"/>
              </a:lnSpc>
              <a:buNone/>
              <a:defRPr sz="3100" baseline="0">
                <a:solidFill>
                  <a:schemeClr val="bg1"/>
                </a:solidFill>
                <a:latin typeface="+mj-lt"/>
                <a:ea typeface="Arial Unicode MS" panose="020B0604020202020204" pitchFamily="34" charset="-128"/>
                <a:cs typeface="Arial" panose="020B0604020202020204" pitchFamily="34" charset="0"/>
              </a:defRPr>
            </a:lvl1pPr>
          </a:lstStyle>
          <a:p>
            <a:r>
              <a:rPr lang="nl-NL" dirty="0" smtClean="0"/>
              <a:t>Centreer deze tekst altijd in het midden van het grootste kleurvlak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711584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3425824" y="1073151"/>
            <a:ext cx="10498139" cy="6596063"/>
          </a:xfrm>
        </p:spPr>
        <p:txBody>
          <a:bodyPr anchor="ctr" anchorCtr="0"/>
          <a:lstStyle>
            <a:lvl1pPr marL="0" indent="0" algn="ctr">
              <a:buNone/>
              <a:defRPr/>
            </a:lvl1pPr>
          </a:lstStyle>
          <a:p>
            <a:pPr lvl="0"/>
            <a:r>
              <a:rPr lang="nl-NL" dirty="0" smtClean="0"/>
              <a:t>Gebruik een slide als deze voor een quote of ter verduidelijking van een hoofdstuk. Deze tekst wordt horizontaal en verticaal gecentreerd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88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ZW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2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7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tx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5417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3051817" y="3425808"/>
            <a:ext cx="11236645" cy="112213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 algn="ctr">
              <a:defRPr sz="7300">
                <a:solidFill>
                  <a:schemeClr val="accent1"/>
                </a:solidFill>
              </a:defRPr>
            </a:lvl1pPr>
          </a:lstStyle>
          <a:p>
            <a:r>
              <a:rPr lang="en-US" dirty="0" smtClean="0"/>
              <a:t>PAY OFF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0" hasCustomPrompt="1"/>
          </p:nvPr>
        </p:nvSpPr>
        <p:spPr>
          <a:xfrm>
            <a:off x="3051817" y="4523464"/>
            <a:ext cx="11236645" cy="3862555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80000"/>
              </a:lnSpc>
              <a:buNone/>
              <a:defRPr sz="73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l-NL" dirty="0" smtClean="0"/>
              <a:t>TWEE REGELS MAXIMAAL</a:t>
            </a:r>
            <a:endParaRPr lang="nl-NL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444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/>
            </a:lvl1pPr>
          </a:lstStyle>
          <a:p>
            <a:r>
              <a:rPr lang="en-US" dirty="0" smtClean="0"/>
              <a:t>Basic agenda – </a:t>
            </a:r>
            <a:r>
              <a:rPr lang="en-US" dirty="0" err="1" smtClean="0"/>
              <a:t>titel</a:t>
            </a:r>
            <a:endParaRPr lang="en-US" dirty="0"/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07843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FOTO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095258" y="6480163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326099" y="59061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09900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PI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73825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PAYOFF 2 PINK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32863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3_PAYOFF 2 PI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199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4_PAYOFF 2 PI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100197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PIN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2570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GREE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55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PAYOFF 2 GREEN">
    <p:bg>
      <p:bgPr>
        <a:solidFill>
          <a:srgbClr val="00A9C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2545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YOFF 2 ZWAR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71259" y="4079865"/>
            <a:ext cx="6618682" cy="707886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r>
              <a:rPr lang="en-US" sz="4000" dirty="0" smtClean="0">
                <a:solidFill>
                  <a:schemeClr val="tx1"/>
                </a:solidFill>
                <a:latin typeface="+mj-lt"/>
              </a:rPr>
              <a:t>           MET</a:t>
            </a:r>
            <a:r>
              <a:rPr lang="en-US" sz="4000" baseline="0" dirty="0" smtClean="0">
                <a:solidFill>
                  <a:schemeClr val="tx1"/>
                </a:solidFill>
                <a:latin typeface="+mj-lt"/>
              </a:rPr>
              <a:t> ANDERE WOORDEN</a:t>
            </a:r>
            <a:endParaRPr lang="nl-NL" sz="4000" dirty="0" err="1" smtClean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802099" y="3505828"/>
            <a:ext cx="7426651" cy="3462470"/>
          </a:xfrm>
          <a:prstGeom prst="rect">
            <a:avLst/>
          </a:prstGeom>
          <a:noFill/>
        </p:spPr>
        <p:txBody>
          <a:bodyPr wrap="square" lIns="91422" tIns="45712" rIns="91422" bIns="45712" rtlCol="0">
            <a:spAutoFit/>
          </a:bodyPr>
          <a:lstStyle/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	WE DOEN </a:t>
            </a:r>
          </a:p>
          <a:p>
            <a:pPr lvl="0"/>
            <a:r>
              <a:rPr lang="nl-NL" sz="7300" b="1" dirty="0" smtClean="0">
                <a:solidFill>
                  <a:schemeClr val="tx1"/>
                </a:solidFill>
                <a:latin typeface="+mj-lt"/>
              </a:rPr>
              <a:t>HET ANDERS</a:t>
            </a:r>
          </a:p>
          <a:p>
            <a:endParaRPr lang="nl-NL" sz="7300" b="1" dirty="0" err="1" smtClean="0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800723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10206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9516" y="4294428"/>
            <a:ext cx="3835882" cy="120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74547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BULLETS WI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977772" y="843460"/>
            <a:ext cx="7561167" cy="1346288"/>
          </a:xfrm>
          <a:prstGeom prst="rect">
            <a:avLst/>
          </a:prstGeom>
        </p:spPr>
        <p:txBody>
          <a:bodyPr anchor="t" anchorCtr="0">
            <a:noAutofit/>
          </a:bodyPr>
          <a:lstStyle>
            <a:lvl1pPr>
              <a:lnSpc>
                <a:spcPct val="80000"/>
              </a:lnSpc>
              <a:defRPr sz="5400" baseline="0">
                <a:solidFill>
                  <a:schemeClr val="bg1"/>
                </a:solidFill>
              </a:defRPr>
            </a:lvl1pPr>
          </a:lstStyle>
          <a:p>
            <a:r>
              <a:rPr lang="en-US" dirty="0" smtClean="0"/>
              <a:t>Op de agenda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8877300" y="842965"/>
            <a:ext cx="7772400" cy="767238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 err="1" smtClean="0"/>
              <a:t>Agendapunt</a:t>
            </a:r>
            <a:endParaRPr lang="en-US" dirty="0" smtClean="0"/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nl-NL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923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CO AMI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1665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5361212" y="473111"/>
            <a:ext cx="1755004" cy="716880"/>
          </a:xfrm>
          <a:prstGeom prst="rect">
            <a:avLst/>
          </a:prstGeom>
        </p:spPr>
        <p:txBody>
          <a:bodyPr lIns="154817" tIns="77409" rIns="154817" bIns="77409"/>
          <a:lstStyle/>
          <a:p>
            <a:fld id="{8C6C32FA-E44F-1241-B9B5-7B8834E103EA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599359" y="780345"/>
            <a:ext cx="9127380" cy="1408000"/>
          </a:xfrm>
          <a:prstGeom prst="rect">
            <a:avLst/>
          </a:prstGeom>
        </p:spPr>
        <p:txBody>
          <a:bodyPr wrap="square" lIns="0" tIns="0" rIns="0" bIns="0" anchor="ctr" anchorCtr="0"/>
          <a:lstStyle>
            <a:lvl1pPr>
              <a:lnSpc>
                <a:spcPts val="4741"/>
              </a:lnSpc>
              <a:defRPr b="0" i="0">
                <a:latin typeface="Arial"/>
                <a:cs typeface="Arial"/>
              </a:defRPr>
            </a:lvl1pPr>
          </a:lstStyle>
          <a:p>
            <a:r>
              <a:rPr lang="nl-NL" smtClean="0"/>
              <a:t>Titel</a:t>
            </a:r>
            <a:endParaRPr lang="en-US" dirty="0"/>
          </a:p>
        </p:txBody>
      </p:sp>
      <p:sp>
        <p:nvSpPr>
          <p:cNvPr id="7" name="Content Placeholder 2"/>
          <p:cNvSpPr>
            <a:spLocks noGrp="1"/>
          </p:cNvSpPr>
          <p:nvPr>
            <p:ph idx="1" hasCustomPrompt="1"/>
          </p:nvPr>
        </p:nvSpPr>
        <p:spPr>
          <a:xfrm>
            <a:off x="867013" y="2521338"/>
            <a:ext cx="15572102" cy="6861562"/>
          </a:xfrm>
          <a:prstGeom prst="rect">
            <a:avLst/>
          </a:prstGeom>
        </p:spPr>
        <p:txBody>
          <a:bodyPr wrap="square" lIns="0" tIns="0" rIns="0" bIns="0">
            <a:normAutofit/>
          </a:bodyPr>
          <a:lstStyle>
            <a:lvl1pPr marL="456925" indent="-456925">
              <a:lnSpc>
                <a:spcPts val="3725"/>
              </a:lnSpc>
              <a:spcAft>
                <a:spcPts val="0"/>
              </a:spcAft>
              <a:defRPr sz="3200" b="0" i="0">
                <a:latin typeface="Arial" pitchFamily="34" charset="0"/>
                <a:cs typeface="Arial"/>
              </a:defRPr>
            </a:lvl1pPr>
            <a:lvl2pPr marL="916539" indent="-459614" algn="l">
              <a:buSzPct val="100000"/>
              <a:buFont typeface="Arial" pitchFamily="34" charset="0"/>
              <a:buChar char="–"/>
              <a:tabLst>
                <a:tab pos="1669122" algn="l"/>
              </a:tabLst>
              <a:defRPr sz="2700" i="0" baseline="0">
                <a:latin typeface="Arial" pitchFamily="34" charset="0"/>
                <a:cs typeface="Arial" pitchFamily="34" charset="0"/>
              </a:defRPr>
            </a:lvl2pPr>
            <a:lvl3pPr marL="1292831" indent="-357478">
              <a:buFont typeface="Arial" pitchFamily="34" charset="0"/>
              <a:buChar char="•"/>
              <a:defRPr sz="2000" baseline="0">
                <a:latin typeface="Arial" pitchFamily="34" charset="0"/>
              </a:defRPr>
            </a:lvl3pPr>
            <a:lvl4pPr marL="1696000" indent="-378980">
              <a:buFont typeface="Arial" pitchFamily="34" charset="0"/>
              <a:buChar char="–"/>
              <a:defRPr sz="2000" baseline="0">
                <a:latin typeface="Arial" pitchFamily="34" charset="0"/>
              </a:defRPr>
            </a:lvl4pPr>
            <a:lvl5pPr marL="1118123" indent="-365540">
              <a:buFont typeface="Arial" pitchFamily="34" charset="0"/>
              <a:buChar char="•"/>
              <a:defRPr/>
            </a:lvl5pPr>
          </a:lstStyle>
          <a:p>
            <a:r>
              <a:rPr lang="nl-NL" smtClean="0"/>
              <a:t>Xxxx</a:t>
            </a:r>
          </a:p>
          <a:p>
            <a:pPr lvl="1"/>
            <a:r>
              <a:rPr lang="nl-NL" sz="2400" smtClean="0"/>
              <a:t>Xxxx</a:t>
            </a:r>
          </a:p>
          <a:p>
            <a:pPr lvl="2"/>
            <a:r>
              <a:rPr lang="nl-NL" sz="2400" smtClean="0"/>
              <a:t>Xxx</a:t>
            </a:r>
          </a:p>
          <a:p>
            <a:pPr lvl="3"/>
            <a:r>
              <a:rPr lang="nl-NL" sz="2400" smtClean="0"/>
              <a:t>Xxxxx</a:t>
            </a:r>
          </a:p>
        </p:txBody>
      </p:sp>
    </p:spTree>
    <p:extLst>
      <p:ext uri="{BB962C8B-B14F-4D97-AF65-F5344CB8AC3E}">
        <p14:creationId xmlns:p14="http://schemas.microsoft.com/office/powerpoint/2010/main" val="26012936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919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0272693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OTO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21729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image" Target="../media/image2.png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2214" y="519113"/>
            <a:ext cx="14955837" cy="1885951"/>
          </a:xfrm>
          <a:prstGeom prst="rect">
            <a:avLst/>
          </a:prstGeom>
        </p:spPr>
        <p:txBody>
          <a:bodyPr vert="horz" lIns="91422" tIns="45712" rIns="91422" bIns="45712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nl-NL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2214" y="2597151"/>
            <a:ext cx="14955837" cy="6188075"/>
          </a:xfrm>
          <a:prstGeom prst="rect">
            <a:avLst/>
          </a:prstGeom>
        </p:spPr>
        <p:txBody>
          <a:bodyPr vert="horz" lIns="91422" tIns="45712" rIns="91422" bIns="45712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nl-NL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6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9505951"/>
            <a:ext cx="17340263" cy="2476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1922" y="8785225"/>
            <a:ext cx="1876414" cy="591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225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26" r:id="rId3"/>
    <p:sldLayoutId id="2147483764" r:id="rId4"/>
    <p:sldLayoutId id="2147483704" r:id="rId5"/>
    <p:sldLayoutId id="2147483727" r:id="rId6"/>
    <p:sldLayoutId id="2147483765" r:id="rId7"/>
    <p:sldLayoutId id="2147483766" r:id="rId8"/>
    <p:sldLayoutId id="2147483767" r:id="rId9"/>
    <p:sldLayoutId id="2147483768" r:id="rId10"/>
    <p:sldLayoutId id="2147483769" r:id="rId11"/>
    <p:sldLayoutId id="2147483770" r:id="rId12"/>
    <p:sldLayoutId id="2147483771" r:id="rId13"/>
    <p:sldLayoutId id="2147483772" r:id="rId14"/>
    <p:sldLayoutId id="2147483773" r:id="rId15"/>
    <p:sldLayoutId id="2147483774" r:id="rId16"/>
    <p:sldLayoutId id="2147483775" r:id="rId17"/>
    <p:sldLayoutId id="2147483776" r:id="rId18"/>
    <p:sldLayoutId id="2147483777" r:id="rId19"/>
    <p:sldLayoutId id="2147483778" r:id="rId20"/>
    <p:sldLayoutId id="2147483779" r:id="rId21"/>
    <p:sldLayoutId id="2147483780" r:id="rId22"/>
    <p:sldLayoutId id="2147483781" r:id="rId23"/>
    <p:sldLayoutId id="2147483782" r:id="rId24"/>
    <p:sldLayoutId id="2147483783" r:id="rId25"/>
    <p:sldLayoutId id="2147483784" r:id="rId26"/>
    <p:sldLayoutId id="2147483763" r:id="rId27"/>
    <p:sldLayoutId id="2147483708" r:id="rId28"/>
    <p:sldLayoutId id="2147483729" r:id="rId29"/>
    <p:sldLayoutId id="2147483730" r:id="rId30"/>
    <p:sldLayoutId id="2147483785" r:id="rId31"/>
    <p:sldLayoutId id="2147483786" r:id="rId32"/>
    <p:sldLayoutId id="2147483787" r:id="rId33"/>
    <p:sldLayoutId id="2147483788" r:id="rId34"/>
    <p:sldLayoutId id="2147483789" r:id="rId35"/>
    <p:sldLayoutId id="2147483790" r:id="rId36"/>
    <p:sldLayoutId id="2147483791" r:id="rId37"/>
    <p:sldLayoutId id="2147483792" r:id="rId38"/>
    <p:sldLayoutId id="2147483793" r:id="rId39"/>
    <p:sldLayoutId id="2147483794" r:id="rId40"/>
    <p:sldLayoutId id="2147483795" r:id="rId41"/>
    <p:sldLayoutId id="2147483796" r:id="rId42"/>
    <p:sldLayoutId id="2147483797" r:id="rId43"/>
    <p:sldLayoutId id="2147483798" r:id="rId44"/>
    <p:sldLayoutId id="2147483799" r:id="rId45"/>
    <p:sldLayoutId id="2147483800" r:id="rId46"/>
    <p:sldLayoutId id="2147483713" r:id="rId47"/>
    <p:sldLayoutId id="2147483715" r:id="rId48"/>
    <p:sldLayoutId id="2147483728" r:id="rId49"/>
    <p:sldLayoutId id="2147483716" r:id="rId50"/>
    <p:sldLayoutId id="2147483717" r:id="rId51"/>
    <p:sldLayoutId id="2147483759" r:id="rId52"/>
    <p:sldLayoutId id="2147483760" r:id="rId53"/>
    <p:sldLayoutId id="2147483761" r:id="rId54"/>
    <p:sldLayoutId id="2147483758" r:id="rId55"/>
    <p:sldLayoutId id="2147483733" r:id="rId56"/>
    <p:sldLayoutId id="2147483762" r:id="rId57"/>
    <p:sldLayoutId id="2147483731" r:id="rId58"/>
    <p:sldLayoutId id="2147483718" r:id="rId59"/>
    <p:sldLayoutId id="2147483719" r:id="rId60"/>
    <p:sldLayoutId id="2147483885" r:id="rId61"/>
  </p:sldLayoutIdLst>
  <p:timing>
    <p:tnLst>
      <p:par>
        <p:cTn id="1" dur="indefinite" restart="never" nodeType="tmRoot"/>
      </p:par>
    </p:tnLst>
  </p:timing>
  <p:txStyles>
    <p:titleStyle>
      <a:lvl1pPr algn="l" defTabSz="1218978" rtl="0" eaLnBrk="1" latinLnBrk="0" hangingPunct="1">
        <a:lnSpc>
          <a:spcPct val="90000"/>
        </a:lnSpc>
        <a:spcBef>
          <a:spcPct val="0"/>
        </a:spcBef>
        <a:buNone/>
        <a:defRPr sz="6000" b="1" kern="1200" cap="all" baseline="0">
          <a:solidFill>
            <a:schemeClr val="tx1"/>
          </a:solidFill>
          <a:latin typeface="Arial Narrow" panose="020B0606020202030204" pitchFamily="34" charset="0"/>
          <a:ea typeface="+mj-ea"/>
          <a:cs typeface="+mj-cs"/>
        </a:defRPr>
      </a:lvl1pPr>
    </p:titleStyle>
    <p:bodyStyle>
      <a:lvl1pPr marL="304745" indent="-304745" algn="l" defTabSz="1218978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1pPr>
      <a:lvl2pPr marL="91423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1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2pPr>
      <a:lvl3pPr marL="152372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3pPr>
      <a:lvl4pPr marL="2133213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4pPr>
      <a:lvl5pPr marL="2437957" indent="0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None/>
        <a:defRPr sz="2400" kern="1200">
          <a:solidFill>
            <a:schemeClr val="tx1"/>
          </a:solidFill>
          <a:latin typeface="Arial Narrow" panose="020B0606020202030204" pitchFamily="34" charset="0"/>
          <a:ea typeface="+mn-ea"/>
          <a:cs typeface="+mn-cs"/>
        </a:defRPr>
      </a:lvl5pPr>
      <a:lvl6pPr marL="335219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1680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168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0657" indent="-304745" algn="l" defTabSz="1218978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490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8978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46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7957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44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6935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42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5913" algn="l" defTabSz="1218978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1.png"/><Relationship Id="rId7" Type="http://schemas.openxmlformats.org/officeDocument/2006/relationships/image" Target="../media/image45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5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tist-enricher-api-lucasjellema.apaas.em2.oraclecloud.com/artists/get?artist=madonna" TargetMode="External"/><Relationship Id="rId2" Type="http://schemas.openxmlformats.org/officeDocument/2006/relationships/hyperlink" Target="http://104.155.85.98/soacs/soa-infra/services/aced-cloud-demo/ProposedActsService/ProposedActsService?wsdl" TargetMode="External"/><Relationship Id="rId1" Type="http://schemas.openxmlformats.org/officeDocument/2006/relationships/slideLayout" Target="../slideLayouts/slideLayout29.xml"/><Relationship Id="rId5" Type="http://schemas.openxmlformats.org/officeDocument/2006/relationships/image" Target="../media/image15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8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hyperlink" Target="mailto:lucas.jellema@amis.nl" TargetMode="External"/><Relationship Id="rId7" Type="http://schemas.openxmlformats.org/officeDocument/2006/relationships/image" Target="../media/image55.png"/><Relationship Id="rId2" Type="http://schemas.openxmlformats.org/officeDocument/2006/relationships/hyperlink" Target="http://technology.amis.nl/" TargetMode="Externa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54.png"/><Relationship Id="rId5" Type="http://schemas.openxmlformats.org/officeDocument/2006/relationships/hyperlink" Target="mailto:info@amis.nl" TargetMode="External"/><Relationship Id="rId4" Type="http://schemas.openxmlformats.org/officeDocument/2006/relationships/hyperlink" Target="http://www.amis.nl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21" Type="http://schemas.openxmlformats.org/officeDocument/2006/relationships/image" Target="../media/image36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28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8480121" y="1766597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defPPr>
              <a:defRPr lang="nl-NL"/>
            </a:defPPr>
            <a:lvl1pPr defTabSz="1219216">
              <a:lnSpc>
                <a:spcPct val="90000"/>
              </a:lnSpc>
              <a:spcBef>
                <a:spcPct val="0"/>
              </a:spcBef>
              <a:buNone/>
              <a:defRPr sz="7300" b="1" cap="all" baseline="0"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Getting started, </a:t>
            </a:r>
          </a:p>
          <a:p>
            <a:r>
              <a:rPr lang="en-US" sz="6600" dirty="0" smtClean="0"/>
              <a:t>Low hanging Fruit:</a:t>
            </a:r>
          </a:p>
          <a:p>
            <a:r>
              <a:rPr lang="en-US" sz="6600" dirty="0" smtClean="0"/>
              <a:t>Our first </a:t>
            </a:r>
            <a:br>
              <a:rPr lang="en-US" sz="6600" dirty="0" smtClean="0"/>
            </a:br>
            <a:r>
              <a:rPr lang="en-US" sz="6600" dirty="0" err="1" smtClean="0"/>
              <a:t>xperiences</a:t>
            </a:r>
            <a:r>
              <a:rPr lang="en-US" sz="6600" dirty="0" smtClean="0"/>
              <a:t> at AMIS</a:t>
            </a:r>
            <a:br>
              <a:rPr lang="en-US" sz="6600" dirty="0" smtClean="0"/>
            </a:br>
            <a:r>
              <a:rPr lang="en-US" sz="6600" dirty="0" smtClean="0"/>
              <a:t/>
            </a:r>
            <a:br>
              <a:rPr lang="en-US" sz="6600" dirty="0" smtClean="0"/>
            </a:br>
            <a:r>
              <a:rPr lang="en-US" sz="6600" dirty="0" smtClean="0"/>
              <a:t>with </a:t>
            </a:r>
            <a:r>
              <a:rPr lang="en-US" sz="6600" dirty="0"/>
              <a:t>Oracle Management Cloud</a:t>
            </a:r>
            <a:endParaRPr lang="nl-NL" sz="6600" dirty="0"/>
          </a:p>
        </p:txBody>
      </p:sp>
      <p:sp>
        <p:nvSpPr>
          <p:cNvPr id="5" name="Text Placeholder 2"/>
          <p:cNvSpPr txBox="1">
            <a:spLocks/>
          </p:cNvSpPr>
          <p:nvPr/>
        </p:nvSpPr>
        <p:spPr>
          <a:xfrm>
            <a:off x="215941" y="8291475"/>
            <a:ext cx="14955977" cy="2707095"/>
          </a:xfrm>
          <a:prstGeom prst="rect">
            <a:avLst/>
          </a:prstGeom>
        </p:spPr>
        <p:txBody>
          <a:bodyPr lIns="91422" tIns="45712" rIns="91422" bIns="45712"/>
          <a:lstStyle>
            <a:lvl1pPr marL="304804" indent="-304804" algn="l" defTabSz="1219216" rtl="0" eaLnBrk="1" latinLnBrk="0" hangingPunct="1">
              <a:lnSpc>
                <a:spcPct val="90000"/>
              </a:lnSpc>
              <a:spcBef>
                <a:spcPts val="1333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1pPr>
            <a:lvl2pPr marL="914412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2pPr>
            <a:lvl3pPr marL="152402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3pPr>
            <a:lvl4pPr marL="2133629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4pPr>
            <a:lvl5pPr marL="2438432" indent="0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Arial Narrow" panose="020B0606020202030204" pitchFamily="34" charset="0"/>
                <a:ea typeface="+mn-ea"/>
                <a:cs typeface="+mn-cs"/>
              </a:defRPr>
            </a:lvl5pPr>
            <a:lvl6pPr marL="3352844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962453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572060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181668" indent="-304804" algn="l" defTabSz="1219216" rtl="0" eaLnBrk="1" latinLnBrk="0" hangingPunct="1">
              <a:lnSpc>
                <a:spcPct val="90000"/>
              </a:lnSpc>
              <a:spcBef>
                <a:spcPts val="667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Lucas Jellema (CTO AMIS &amp; Oracle ACE Director)</a:t>
            </a:r>
          </a:p>
          <a:p>
            <a:pPr marL="0" indent="0">
              <a:buNone/>
            </a:pP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October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 2017, Oracle </a:t>
            </a:r>
            <a:r>
              <a:rPr lang="nl-NL" b="1" dirty="0" err="1" smtClean="0">
                <a:solidFill>
                  <a:schemeClr val="accent6">
                    <a:lumMod val="50000"/>
                  </a:schemeClr>
                </a:solidFill>
              </a:rPr>
              <a:t>OpenWorld</a:t>
            </a:r>
            <a:r>
              <a:rPr lang="nl-NL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nl-NL" b="1" smtClean="0">
                <a:solidFill>
                  <a:schemeClr val="accent6">
                    <a:lumMod val="50000"/>
                  </a:schemeClr>
                </a:solidFill>
              </a:rPr>
              <a:t>San Francisco</a:t>
            </a:r>
            <a:endParaRPr lang="en-US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41" y="169180"/>
            <a:ext cx="6320532" cy="1991625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7505177" y="4436360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lvl1pPr algn="l" defTabSz="121921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b="1" kern="1200" cap="all" baseline="0">
                <a:solidFill>
                  <a:schemeClr val="tx1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endParaRPr lang="nl-NL" sz="7300" dirty="0">
              <a:solidFill>
                <a:srgbClr val="FF0000"/>
              </a:solidFill>
            </a:endParaRP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7568676" y="4498135"/>
            <a:ext cx="9185819" cy="4447076"/>
          </a:xfrm>
          <a:prstGeom prst="rect">
            <a:avLst/>
          </a:prstGeom>
        </p:spPr>
        <p:txBody>
          <a:bodyPr lIns="91422" tIns="45712" rIns="91422" bIns="45712"/>
          <a:lstStyle>
            <a:defPPr>
              <a:defRPr lang="nl-NL"/>
            </a:defPPr>
            <a:lvl1pPr defTabSz="1219216">
              <a:lnSpc>
                <a:spcPct val="90000"/>
              </a:lnSpc>
              <a:spcBef>
                <a:spcPct val="0"/>
              </a:spcBef>
              <a:buNone/>
              <a:defRPr sz="7300" b="1" cap="all" baseline="0">
                <a:solidFill>
                  <a:srgbClr val="FF0000"/>
                </a:solidFill>
                <a:latin typeface="Arial Narrow" panose="020B0606020202030204" pitchFamily="34" charset="0"/>
                <a:ea typeface="+mj-ea"/>
                <a:cs typeface="+mj-cs"/>
              </a:defRPr>
            </a:lvl1pPr>
          </a:lstStyle>
          <a:p>
            <a:r>
              <a:rPr lang="en-US" sz="6600" dirty="0" smtClean="0"/>
              <a:t>E</a:t>
            </a:r>
            <a:endParaRPr lang="nl-NL" sz="6600" dirty="0"/>
          </a:p>
        </p:txBody>
      </p:sp>
    </p:spTree>
    <p:extLst>
      <p:ext uri="{BB962C8B-B14F-4D97-AF65-F5344CB8AC3E}">
        <p14:creationId xmlns:p14="http://schemas.microsoft.com/office/powerpoint/2010/main" val="230732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i="1" dirty="0" err="1" smtClean="0"/>
              <a:t>Not</a:t>
            </a:r>
            <a:r>
              <a:rPr lang="nl-NL" dirty="0" smtClean="0"/>
              <a:t> part of Practical Approach in pilot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407899" cy="6705599"/>
          </a:xfrm>
        </p:spPr>
        <p:txBody>
          <a:bodyPr/>
          <a:lstStyle/>
          <a:p>
            <a:r>
              <a:rPr lang="nl-NL" dirty="0" err="1" smtClean="0"/>
              <a:t>Arrange</a:t>
            </a:r>
            <a:r>
              <a:rPr lang="nl-NL" dirty="0" smtClean="0"/>
              <a:t> hardware</a:t>
            </a:r>
          </a:p>
          <a:p>
            <a:r>
              <a:rPr lang="nl-NL" dirty="0" err="1" smtClean="0"/>
              <a:t>Acquire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install</a:t>
            </a:r>
            <a:r>
              <a:rPr lang="nl-NL" dirty="0" smtClean="0"/>
              <a:t> software</a:t>
            </a:r>
          </a:p>
          <a:p>
            <a:r>
              <a:rPr lang="nl-NL" dirty="0" err="1" smtClean="0"/>
              <a:t>Configure</a:t>
            </a:r>
            <a:r>
              <a:rPr lang="nl-NL" dirty="0" smtClean="0"/>
              <a:t> </a:t>
            </a:r>
            <a:r>
              <a:rPr lang="nl-NL" dirty="0" err="1" smtClean="0"/>
              <a:t>network</a:t>
            </a:r>
            <a:endParaRPr lang="nl-NL" dirty="0" smtClean="0"/>
          </a:p>
          <a:p>
            <a:r>
              <a:rPr lang="nl-NL" dirty="0" err="1" smtClean="0"/>
              <a:t>Arrange</a:t>
            </a:r>
            <a:r>
              <a:rPr lang="nl-NL" dirty="0" smtClean="0"/>
              <a:t> access privileges </a:t>
            </a:r>
          </a:p>
          <a:p>
            <a:r>
              <a:rPr lang="nl-NL" dirty="0" err="1" smtClean="0"/>
              <a:t>Hire</a:t>
            </a:r>
            <a:r>
              <a:rPr lang="nl-NL" dirty="0" smtClean="0"/>
              <a:t> </a:t>
            </a:r>
            <a:r>
              <a:rPr lang="nl-NL" dirty="0" err="1" smtClean="0"/>
              <a:t>expensive</a:t>
            </a:r>
            <a:r>
              <a:rPr lang="nl-NL" dirty="0" smtClean="0"/>
              <a:t>, hard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experts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going</a:t>
            </a:r>
            <a:r>
              <a:rPr lang="nl-NL" dirty="0" smtClean="0"/>
              <a:t/>
            </a:r>
            <a:br>
              <a:rPr lang="nl-NL" dirty="0" smtClean="0"/>
            </a:br>
            <a:endParaRPr lang="nl-NL" dirty="0" smtClean="0"/>
          </a:p>
          <a:p>
            <a:r>
              <a:rPr lang="nl-NL" dirty="0" smtClean="0"/>
              <a:t>=&gt; complex </a:t>
            </a:r>
            <a:r>
              <a:rPr lang="nl-NL" dirty="0" err="1" smtClean="0"/>
              <a:t>decision</a:t>
            </a:r>
            <a:r>
              <a:rPr lang="nl-NL" dirty="0" smtClean="0"/>
              <a:t> making, long </a:t>
            </a:r>
            <a:r>
              <a:rPr lang="nl-NL" dirty="0" err="1" smtClean="0"/>
              <a:t>wait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, large </a:t>
            </a:r>
            <a:r>
              <a:rPr lang="nl-NL" dirty="0" err="1" smtClean="0"/>
              <a:t>investments</a:t>
            </a:r>
            <a:r>
              <a:rPr lang="nl-NL" dirty="0" smtClean="0"/>
              <a:t>, complete </a:t>
            </a:r>
            <a:r>
              <a:rPr lang="nl-NL" dirty="0" err="1" smtClean="0"/>
              <a:t>loss</a:t>
            </a:r>
            <a:r>
              <a:rPr lang="nl-NL" dirty="0" smtClean="0"/>
              <a:t> of momentum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75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Pilot was up </a:t>
            </a:r>
            <a:r>
              <a:rPr lang="nl-NL" dirty="0" err="1" smtClean="0"/>
              <a:t>and</a:t>
            </a:r>
            <a:r>
              <a:rPr lang="nl-NL" dirty="0" smtClean="0"/>
              <a:t> running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smtClean="0"/>
              <a:t>In </a:t>
            </a:r>
            <a:r>
              <a:rPr lang="nl-NL" dirty="0" err="1" smtClean="0"/>
              <a:t>an</a:t>
            </a:r>
            <a:r>
              <a:rPr lang="nl-NL" dirty="0" smtClean="0"/>
              <a:t> </a:t>
            </a:r>
            <a:r>
              <a:rPr lang="nl-NL" dirty="0" err="1" smtClean="0"/>
              <a:t>afternoon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152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10134600" y="5721350"/>
            <a:ext cx="5461000" cy="3333750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My </a:t>
            </a:r>
            <a:r>
              <a:rPr lang="nl-NL" dirty="0" err="1" smtClean="0"/>
              <a:t>very</a:t>
            </a:r>
            <a:r>
              <a:rPr lang="nl-NL" dirty="0" smtClean="0"/>
              <a:t> first </a:t>
            </a:r>
            <a:br>
              <a:rPr lang="nl-NL" dirty="0" smtClean="0"/>
            </a:br>
            <a:r>
              <a:rPr lang="nl-NL" dirty="0" smtClean="0"/>
              <a:t>steps </a:t>
            </a:r>
            <a:r>
              <a:rPr lang="nl-NL" dirty="0" err="1" smtClean="0"/>
              <a:t>with</a:t>
            </a:r>
            <a:r>
              <a:rPr lang="nl-NL" dirty="0" smtClean="0"/>
              <a:t> OMC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9516" y="139700"/>
            <a:ext cx="5738813" cy="4443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Image result for developer icon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12985" y="4617129"/>
            <a:ext cx="1835023" cy="183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12166023" y="8589087"/>
            <a:ext cx="16225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My Laptop</a:t>
            </a:r>
            <a:endParaRPr lang="en-US" dirty="0" err="1" smtClean="0"/>
          </a:p>
        </p:txBody>
      </p:sp>
      <p:sp>
        <p:nvSpPr>
          <p:cNvPr id="20" name="Freeform 19"/>
          <p:cNvSpPr/>
          <p:nvPr/>
        </p:nvSpPr>
        <p:spPr>
          <a:xfrm>
            <a:off x="10263096" y="3975100"/>
            <a:ext cx="2099633" cy="3492500"/>
          </a:xfrm>
          <a:custGeom>
            <a:avLst/>
            <a:gdLst>
              <a:gd name="connsiteX0" fmla="*/ 417604 w 2099633"/>
              <a:gd name="connsiteY0" fmla="*/ 3492500 h 3492500"/>
              <a:gd name="connsiteX1" fmla="*/ 87404 w 2099633"/>
              <a:gd name="connsiteY1" fmla="*/ 1663700 h 3492500"/>
              <a:gd name="connsiteX2" fmla="*/ 1827304 w 2099633"/>
              <a:gd name="connsiteY2" fmla="*/ 914400 h 3492500"/>
              <a:gd name="connsiteX3" fmla="*/ 2094004 w 2099633"/>
              <a:gd name="connsiteY3" fmla="*/ 0 h 349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9633" h="3492500">
                <a:moveTo>
                  <a:pt x="417604" y="3492500"/>
                </a:moveTo>
                <a:cubicBezTo>
                  <a:pt x="135029" y="2792941"/>
                  <a:pt x="-147546" y="2093383"/>
                  <a:pt x="87404" y="1663700"/>
                </a:cubicBezTo>
                <a:cubicBezTo>
                  <a:pt x="322354" y="1234017"/>
                  <a:pt x="1492871" y="1191683"/>
                  <a:pt x="1827304" y="914400"/>
                </a:cubicBezTo>
                <a:cubicBezTo>
                  <a:pt x="2161737" y="637117"/>
                  <a:pt x="2094004" y="0"/>
                  <a:pt x="2094004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2768600" y="4826000"/>
            <a:ext cx="6629400" cy="3497726"/>
          </a:xfrm>
          <a:prstGeom prst="roundRect">
            <a:avLst/>
          </a:prstGeom>
          <a:solidFill>
            <a:schemeClr val="bg1">
              <a:lumMod val="85000"/>
            </a:schemeClr>
          </a:solidFill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4006807" y="6723525"/>
            <a:ext cx="2710875" cy="12310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4006807" y="4860630"/>
            <a:ext cx="2860675" cy="77451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ADF UI running </a:t>
            </a:r>
          </a:p>
          <a:p>
            <a:pPr algn="ctr"/>
            <a:r>
              <a:rPr lang="nl-NL" sz="1800" dirty="0" smtClean="0"/>
              <a:t>in browser</a:t>
            </a:r>
          </a:p>
        </p:txBody>
      </p:sp>
      <p:pic>
        <p:nvPicPr>
          <p:cNvPr id="2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9535" y="4888910"/>
            <a:ext cx="457200" cy="342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" name="TextBox 27"/>
          <p:cNvSpPr txBox="1"/>
          <p:nvPr/>
        </p:nvSpPr>
        <p:spPr>
          <a:xfrm>
            <a:off x="3892870" y="7916565"/>
            <a:ext cx="28248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err="1" smtClean="0"/>
              <a:t>Colleague’s</a:t>
            </a:r>
            <a:r>
              <a:rPr lang="nl-NL" dirty="0" smtClean="0"/>
              <a:t> Laptop</a:t>
            </a:r>
            <a:endParaRPr lang="en-US" dirty="0" err="1" smtClean="0"/>
          </a:p>
        </p:txBody>
      </p:sp>
      <p:sp>
        <p:nvSpPr>
          <p:cNvPr id="30" name="Up Arrow 29"/>
          <p:cNvSpPr/>
          <p:nvPr/>
        </p:nvSpPr>
        <p:spPr>
          <a:xfrm>
            <a:off x="5326973" y="5581998"/>
            <a:ext cx="358493" cy="777046"/>
          </a:xfrm>
          <a:prstGeom prst="up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ounded Rectangle 30"/>
          <p:cNvSpPr/>
          <p:nvPr/>
        </p:nvSpPr>
        <p:spPr>
          <a:xfrm>
            <a:off x="2891115" y="6359044"/>
            <a:ext cx="917865" cy="13506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895600" y="6452153"/>
            <a:ext cx="123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APM</a:t>
            </a:r>
          </a:p>
          <a:p>
            <a:r>
              <a:rPr lang="nl-NL" dirty="0" smtClean="0"/>
              <a:t>Java agent</a:t>
            </a:r>
            <a:endParaRPr lang="en-US" dirty="0" err="1" smtClean="0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3712553" y="7573909"/>
            <a:ext cx="46871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ight Arrow 33"/>
          <p:cNvSpPr/>
          <p:nvPr/>
        </p:nvSpPr>
        <p:spPr>
          <a:xfrm rot="10800000">
            <a:off x="3680760" y="7004216"/>
            <a:ext cx="562947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Image result for developer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100" y="4187530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2" descr="Image result for oracle weblogic 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6735" y="6866166"/>
            <a:ext cx="1895848" cy="10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ounded Rectangle 2"/>
          <p:cNvSpPr/>
          <p:nvPr/>
        </p:nvSpPr>
        <p:spPr>
          <a:xfrm>
            <a:off x="4506297" y="6359044"/>
            <a:ext cx="1916286" cy="6361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ADF12c </a:t>
            </a:r>
            <a:r>
              <a:rPr lang="nl-NL" sz="1800" dirty="0" err="1" smtClean="0"/>
              <a:t>application</a:t>
            </a:r>
            <a:endParaRPr lang="nl-NL" sz="1800" dirty="0"/>
          </a:p>
        </p:txBody>
      </p:sp>
      <p:sp>
        <p:nvSpPr>
          <p:cNvPr id="36" name="Rounded Rectangle 35"/>
          <p:cNvSpPr/>
          <p:nvPr/>
        </p:nvSpPr>
        <p:spPr>
          <a:xfrm>
            <a:off x="11666534" y="7350172"/>
            <a:ext cx="2659066" cy="1231063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/>
          <p:cNvSpPr/>
          <p:nvPr/>
        </p:nvSpPr>
        <p:spPr>
          <a:xfrm>
            <a:off x="10550841" y="6985691"/>
            <a:ext cx="917865" cy="1350687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/>
          <p:cNvSpPr txBox="1"/>
          <p:nvPr/>
        </p:nvSpPr>
        <p:spPr>
          <a:xfrm>
            <a:off x="10555326" y="7078800"/>
            <a:ext cx="1231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dirty="0" smtClean="0"/>
              <a:t>APM</a:t>
            </a:r>
          </a:p>
          <a:p>
            <a:r>
              <a:rPr lang="nl-NL" dirty="0" smtClean="0"/>
              <a:t>Java agent</a:t>
            </a:r>
            <a:endParaRPr lang="en-US" dirty="0" err="1" smtClean="0"/>
          </a:p>
        </p:txBody>
      </p:sp>
      <p:cxnSp>
        <p:nvCxnSpPr>
          <p:cNvPr id="39" name="Straight Arrow Connector 38"/>
          <p:cNvCxnSpPr/>
          <p:nvPr/>
        </p:nvCxnSpPr>
        <p:spPr>
          <a:xfrm flipV="1">
            <a:off x="11372279" y="8200556"/>
            <a:ext cx="468717" cy="1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ight Arrow 39"/>
          <p:cNvSpPr/>
          <p:nvPr/>
        </p:nvSpPr>
        <p:spPr>
          <a:xfrm rot="10800000">
            <a:off x="11340486" y="7630863"/>
            <a:ext cx="562947" cy="3619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Picture 2" descr="Image result for oracle weblogic logo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86461" y="7492813"/>
            <a:ext cx="1895848" cy="1088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Rounded Rectangle 41"/>
          <p:cNvSpPr/>
          <p:nvPr/>
        </p:nvSpPr>
        <p:spPr>
          <a:xfrm>
            <a:off x="12115222" y="7052317"/>
            <a:ext cx="2210377" cy="569498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SOA Suite 12c</a:t>
            </a:r>
            <a:endParaRPr lang="nl-NL" sz="1800" dirty="0"/>
          </a:p>
        </p:txBody>
      </p:sp>
      <p:sp>
        <p:nvSpPr>
          <p:cNvPr id="8" name="Freeform 7"/>
          <p:cNvSpPr/>
          <p:nvPr/>
        </p:nvSpPr>
        <p:spPr>
          <a:xfrm>
            <a:off x="3216149" y="3835178"/>
            <a:ext cx="8988551" cy="2514822"/>
          </a:xfrm>
          <a:custGeom>
            <a:avLst/>
            <a:gdLst>
              <a:gd name="connsiteX0" fmla="*/ 111251 w 8988551"/>
              <a:gd name="connsiteY0" fmla="*/ 2514822 h 2514822"/>
              <a:gd name="connsiteX1" fmla="*/ 250951 w 8988551"/>
              <a:gd name="connsiteY1" fmla="*/ 330422 h 2514822"/>
              <a:gd name="connsiteX2" fmla="*/ 2321051 w 8988551"/>
              <a:gd name="connsiteY2" fmla="*/ 89122 h 2514822"/>
              <a:gd name="connsiteX3" fmla="*/ 7769351 w 8988551"/>
              <a:gd name="connsiteY3" fmla="*/ 1130522 h 2514822"/>
              <a:gd name="connsiteX4" fmla="*/ 8988551 w 8988551"/>
              <a:gd name="connsiteY4" fmla="*/ 228822 h 25148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88551" h="2514822">
                <a:moveTo>
                  <a:pt x="111251" y="2514822"/>
                </a:moveTo>
                <a:cubicBezTo>
                  <a:pt x="-3049" y="1624763"/>
                  <a:pt x="-117349" y="734705"/>
                  <a:pt x="250951" y="330422"/>
                </a:cubicBezTo>
                <a:cubicBezTo>
                  <a:pt x="619251" y="-73861"/>
                  <a:pt x="1067984" y="-44228"/>
                  <a:pt x="2321051" y="89122"/>
                </a:cubicBezTo>
                <a:cubicBezTo>
                  <a:pt x="3574118" y="222472"/>
                  <a:pt x="6658101" y="1107239"/>
                  <a:pt x="7769351" y="1130522"/>
                </a:cubicBezTo>
                <a:cubicBezTo>
                  <a:pt x="8880601" y="1153805"/>
                  <a:pt x="8785351" y="410855"/>
                  <a:pt x="8988551" y="228822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ounded Rectangle 42"/>
          <p:cNvSpPr/>
          <p:nvPr/>
        </p:nvSpPr>
        <p:spPr>
          <a:xfrm>
            <a:off x="11734801" y="6416193"/>
            <a:ext cx="1409700" cy="6361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Service Bus project</a:t>
            </a:r>
            <a:endParaRPr lang="nl-NL" sz="1800" dirty="0"/>
          </a:p>
        </p:txBody>
      </p:sp>
      <p:sp>
        <p:nvSpPr>
          <p:cNvPr id="44" name="Rounded Rectangle 43"/>
          <p:cNvSpPr/>
          <p:nvPr/>
        </p:nvSpPr>
        <p:spPr>
          <a:xfrm>
            <a:off x="13398500" y="6407305"/>
            <a:ext cx="1231610" cy="63612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BPEL </a:t>
            </a:r>
            <a:r>
              <a:rPr lang="nl-NL" sz="1800" dirty="0" err="1" smtClean="0"/>
              <a:t>process</a:t>
            </a:r>
            <a:endParaRPr lang="nl-NL" sz="1800" dirty="0"/>
          </a:p>
        </p:txBody>
      </p:sp>
      <p:pic>
        <p:nvPicPr>
          <p:cNvPr id="9" name="Picture 4" descr="Image result for logo soapui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09073" y="5845373"/>
            <a:ext cx="954909" cy="1009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Straight Arrow Connector 17"/>
          <p:cNvCxnSpPr/>
          <p:nvPr/>
        </p:nvCxnSpPr>
        <p:spPr>
          <a:xfrm>
            <a:off x="11312912" y="6092530"/>
            <a:ext cx="353621" cy="35962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43" idx="3"/>
            <a:endCxn id="44" idx="1"/>
          </p:cNvCxnSpPr>
          <p:nvPr/>
        </p:nvCxnSpPr>
        <p:spPr>
          <a:xfrm flipV="1">
            <a:off x="13144501" y="6725367"/>
            <a:ext cx="253999" cy="8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n 46"/>
          <p:cNvSpPr/>
          <p:nvPr/>
        </p:nvSpPr>
        <p:spPr>
          <a:xfrm>
            <a:off x="6867482" y="7239831"/>
            <a:ext cx="985439" cy="939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ight Arrow 47"/>
          <p:cNvSpPr/>
          <p:nvPr/>
        </p:nvSpPr>
        <p:spPr>
          <a:xfrm>
            <a:off x="6591300" y="7467600"/>
            <a:ext cx="393700" cy="3442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Can 51"/>
          <p:cNvSpPr/>
          <p:nvPr/>
        </p:nvSpPr>
        <p:spPr>
          <a:xfrm>
            <a:off x="14527672" y="7811837"/>
            <a:ext cx="985439" cy="939800"/>
          </a:xfrm>
          <a:prstGeom prst="can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ight Arrow 52"/>
          <p:cNvSpPr/>
          <p:nvPr/>
        </p:nvSpPr>
        <p:spPr>
          <a:xfrm>
            <a:off x="14251490" y="8039606"/>
            <a:ext cx="393700" cy="344237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6804" y="139700"/>
            <a:ext cx="6485423" cy="3131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3785" y="139700"/>
            <a:ext cx="6531459" cy="31462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5" name="Rounded Rectangle 44"/>
          <p:cNvSpPr/>
          <p:nvPr/>
        </p:nvSpPr>
        <p:spPr>
          <a:xfrm>
            <a:off x="7360201" y="5656810"/>
            <a:ext cx="1773257" cy="918054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nl-NL" dirty="0" smtClean="0"/>
          </a:p>
          <a:p>
            <a:pPr algn="ctr"/>
            <a:r>
              <a:rPr lang="nl-NL" dirty="0" smtClean="0"/>
              <a:t>Node.js</a:t>
            </a:r>
            <a:endParaRPr lang="en-US" dirty="0"/>
          </a:p>
        </p:txBody>
      </p:sp>
      <p:pic>
        <p:nvPicPr>
          <p:cNvPr id="2052" name="Picture 4" descr="Node Js, Logo, Nodejs, Javascript, Source Cod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3166" y="5502195"/>
            <a:ext cx="1540292" cy="770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9" name="Rounded Rectangle 48"/>
          <p:cNvSpPr/>
          <p:nvPr/>
        </p:nvSpPr>
        <p:spPr>
          <a:xfrm>
            <a:off x="8215593" y="6511752"/>
            <a:ext cx="917865" cy="854415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nl-NL" sz="1600" dirty="0" smtClean="0"/>
              <a:t>APM Node Agent</a:t>
            </a:r>
            <a:endParaRPr lang="en-US" sz="1600" dirty="0"/>
          </a:p>
        </p:txBody>
      </p:sp>
      <p:sp>
        <p:nvSpPr>
          <p:cNvPr id="5" name="Freeform 4"/>
          <p:cNvSpPr/>
          <p:nvPr/>
        </p:nvSpPr>
        <p:spPr>
          <a:xfrm>
            <a:off x="9118600" y="4000500"/>
            <a:ext cx="2844800" cy="2921000"/>
          </a:xfrm>
          <a:custGeom>
            <a:avLst/>
            <a:gdLst>
              <a:gd name="connsiteX0" fmla="*/ 0 w 2844800"/>
              <a:gd name="connsiteY0" fmla="*/ 2921000 h 2921000"/>
              <a:gd name="connsiteX1" fmla="*/ 711200 w 2844800"/>
              <a:gd name="connsiteY1" fmla="*/ 2540000 h 2921000"/>
              <a:gd name="connsiteX2" fmla="*/ 711200 w 2844800"/>
              <a:gd name="connsiteY2" fmla="*/ 1460500 h 2921000"/>
              <a:gd name="connsiteX3" fmla="*/ 1231900 w 2844800"/>
              <a:gd name="connsiteY3" fmla="*/ 546100 h 2921000"/>
              <a:gd name="connsiteX4" fmla="*/ 2044700 w 2844800"/>
              <a:gd name="connsiteY4" fmla="*/ 723900 h 2921000"/>
              <a:gd name="connsiteX5" fmla="*/ 2844800 w 2844800"/>
              <a:gd name="connsiteY5" fmla="*/ 0 h 292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844800" h="2921000">
                <a:moveTo>
                  <a:pt x="0" y="2921000"/>
                </a:moveTo>
                <a:cubicBezTo>
                  <a:pt x="296333" y="2852208"/>
                  <a:pt x="592667" y="2783417"/>
                  <a:pt x="711200" y="2540000"/>
                </a:cubicBezTo>
                <a:cubicBezTo>
                  <a:pt x="829733" y="2296583"/>
                  <a:pt x="624417" y="1792817"/>
                  <a:pt x="711200" y="1460500"/>
                </a:cubicBezTo>
                <a:cubicBezTo>
                  <a:pt x="797983" y="1128183"/>
                  <a:pt x="1009650" y="668867"/>
                  <a:pt x="1231900" y="546100"/>
                </a:cubicBezTo>
                <a:cubicBezTo>
                  <a:pt x="1454150" y="423333"/>
                  <a:pt x="1775883" y="814917"/>
                  <a:pt x="2044700" y="723900"/>
                </a:cubicBezTo>
                <a:cubicBezTo>
                  <a:pt x="2313517" y="632883"/>
                  <a:pt x="2579158" y="316441"/>
                  <a:pt x="2844800" y="0"/>
                </a:cubicBezTo>
              </a:path>
            </a:pathLst>
          </a:custGeom>
          <a:noFill/>
          <a:ln w="38100"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32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2" grpId="0" animBg="1"/>
      <p:bldP spid="23" grpId="0" animBg="1"/>
      <p:bldP spid="25" grpId="0" animBg="1"/>
      <p:bldP spid="28" grpId="0"/>
      <p:bldP spid="30" grpId="0" animBg="1"/>
      <p:bldP spid="31" grpId="0" animBg="1"/>
      <p:bldP spid="32" grpId="0"/>
      <p:bldP spid="34" grpId="0" animBg="1"/>
      <p:bldP spid="3" grpId="0" animBg="1"/>
      <p:bldP spid="37" grpId="0" animBg="1"/>
      <p:bldP spid="38" grpId="0"/>
      <p:bldP spid="40" grpId="0" animBg="1"/>
      <p:bldP spid="8" grpId="0" animBg="1"/>
      <p:bldP spid="47" grpId="0" animBg="1"/>
      <p:bldP spid="48" grpId="0" animBg="1"/>
      <p:bldP spid="45" grpId="0" animBg="1"/>
      <p:bldP spid="49" grpId="0" animBg="1"/>
      <p:bldP spid="5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Local</a:t>
            </a:r>
            <a:r>
              <a:rPr lang="nl-NL" dirty="0" smtClean="0"/>
              <a:t> demo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602" y="1955800"/>
            <a:ext cx="9503323" cy="56356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1673" y="6384925"/>
            <a:ext cx="808109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2667" y="610393"/>
            <a:ext cx="3475273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ight Arrow 5"/>
          <p:cNvSpPr/>
          <p:nvPr/>
        </p:nvSpPr>
        <p:spPr>
          <a:xfrm rot="20312812">
            <a:off x="10831561" y="2113256"/>
            <a:ext cx="580004" cy="1507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13048" y="3975100"/>
            <a:ext cx="4329783" cy="34337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937381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Demo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cloud</a:t>
            </a:r>
            <a:endParaRPr lang="en-US" dirty="0"/>
          </a:p>
        </p:txBody>
      </p:sp>
      <p:sp>
        <p:nvSpPr>
          <p:cNvPr id="3" name="Rounded Rectangle 2">
            <a:hlinkClick r:id="rId2"/>
          </p:cNvPr>
          <p:cNvSpPr/>
          <p:nvPr/>
        </p:nvSpPr>
        <p:spPr>
          <a:xfrm>
            <a:off x="8328504" y="6262844"/>
            <a:ext cx="2478109" cy="116032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SOA CS</a:t>
            </a:r>
          </a:p>
          <a:p>
            <a:pPr algn="ctr"/>
            <a:endParaRPr lang="nl-NL" dirty="0"/>
          </a:p>
          <a:p>
            <a:pPr algn="ctr"/>
            <a:endParaRPr lang="en-US" dirty="0"/>
          </a:p>
        </p:txBody>
      </p:sp>
      <p:sp>
        <p:nvSpPr>
          <p:cNvPr id="4" name="Rounded Rectangle 3"/>
          <p:cNvSpPr/>
          <p:nvPr/>
        </p:nvSpPr>
        <p:spPr>
          <a:xfrm>
            <a:off x="6014470" y="4367325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err="1" smtClean="0"/>
              <a:t>DBaaS</a:t>
            </a:r>
            <a:endParaRPr lang="en-US" dirty="0"/>
          </a:p>
        </p:txBody>
      </p:sp>
      <p:cxnSp>
        <p:nvCxnSpPr>
          <p:cNvPr id="10" name="Elbow Connector 9"/>
          <p:cNvCxnSpPr>
            <a:endCxn id="4" idx="3"/>
          </p:cNvCxnSpPr>
          <p:nvPr/>
        </p:nvCxnSpPr>
        <p:spPr>
          <a:xfrm rot="16200000" flipV="1">
            <a:off x="7342860" y="4934014"/>
            <a:ext cx="1504073" cy="1124318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hlinkClick r:id="rId3"/>
          </p:cNvPr>
          <p:cNvSpPr/>
          <p:nvPr/>
        </p:nvSpPr>
        <p:spPr>
          <a:xfrm>
            <a:off x="10523919" y="4307854"/>
            <a:ext cx="1518267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ACCS</a:t>
            </a:r>
            <a:endParaRPr lang="en-US" dirty="0"/>
          </a:p>
        </p:txBody>
      </p:sp>
      <p:cxnSp>
        <p:nvCxnSpPr>
          <p:cNvPr id="12" name="Elbow Connector 11"/>
          <p:cNvCxnSpPr>
            <a:stCxn id="3" idx="0"/>
            <a:endCxn id="11" idx="1"/>
          </p:cNvCxnSpPr>
          <p:nvPr/>
        </p:nvCxnSpPr>
        <p:spPr>
          <a:xfrm rot="5400000" flipH="1" flipV="1">
            <a:off x="9256650" y="4995575"/>
            <a:ext cx="1578179" cy="956360"/>
          </a:xfrm>
          <a:prstGeom prst="bentConnector2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loud 12"/>
          <p:cNvSpPr/>
          <p:nvPr/>
        </p:nvSpPr>
        <p:spPr>
          <a:xfrm>
            <a:off x="9321111" y="1794637"/>
            <a:ext cx="2971001" cy="11966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 descr="https://i.kinja-img.com/gawker-media/image/upload/s--orhKhzhJ--/c_fill,fl_progressive,g_north,h_358,q_80,w_636/18iwgcfj83c3gpng.png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6771" y="1697387"/>
            <a:ext cx="2423024" cy="136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Elbow Connector 14"/>
          <p:cNvCxnSpPr>
            <a:stCxn id="11" idx="0"/>
            <a:endCxn id="13" idx="1"/>
          </p:cNvCxnSpPr>
          <p:nvPr/>
        </p:nvCxnSpPr>
        <p:spPr>
          <a:xfrm rot="16200000" flipV="1">
            <a:off x="10385928" y="3410728"/>
            <a:ext cx="1317811" cy="476441"/>
          </a:xfrm>
          <a:prstGeom prst="bentConnector3">
            <a:avLst>
              <a:gd name="adj1" fmla="val 50000"/>
            </a:avLst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Oval 26"/>
          <p:cNvSpPr/>
          <p:nvPr/>
        </p:nvSpPr>
        <p:spPr>
          <a:xfrm>
            <a:off x="10201550" y="6795677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28" name="TextBox 27"/>
          <p:cNvSpPr txBox="1"/>
          <p:nvPr/>
        </p:nvSpPr>
        <p:spPr>
          <a:xfrm>
            <a:off x="10174818" y="6788970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0" name="Oval 29"/>
          <p:cNvSpPr/>
          <p:nvPr/>
        </p:nvSpPr>
        <p:spPr>
          <a:xfrm>
            <a:off x="10201549" y="710153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1" name="TextBox 30"/>
          <p:cNvSpPr txBox="1"/>
          <p:nvPr/>
        </p:nvSpPr>
        <p:spPr>
          <a:xfrm>
            <a:off x="10200465" y="7077002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2" name="Oval 31"/>
          <p:cNvSpPr/>
          <p:nvPr/>
        </p:nvSpPr>
        <p:spPr>
          <a:xfrm>
            <a:off x="7345320" y="4946695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33" name="TextBox 32"/>
          <p:cNvSpPr txBox="1"/>
          <p:nvPr/>
        </p:nvSpPr>
        <p:spPr>
          <a:xfrm>
            <a:off x="7394736" y="4997727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3" name="Rounded Rectangle 42"/>
          <p:cNvSpPr/>
          <p:nvPr/>
        </p:nvSpPr>
        <p:spPr>
          <a:xfrm>
            <a:off x="5092701" y="6937026"/>
            <a:ext cx="2458078" cy="753621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dirty="0" smtClean="0"/>
              <a:t>JCS</a:t>
            </a:r>
            <a:endParaRPr lang="en-US" dirty="0"/>
          </a:p>
        </p:txBody>
      </p:sp>
      <p:sp>
        <p:nvSpPr>
          <p:cNvPr id="44" name="Oval 43"/>
          <p:cNvSpPr/>
          <p:nvPr/>
        </p:nvSpPr>
        <p:spPr>
          <a:xfrm>
            <a:off x="7283924" y="7355344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5" name="TextBox 44"/>
          <p:cNvSpPr txBox="1"/>
          <p:nvPr/>
        </p:nvSpPr>
        <p:spPr>
          <a:xfrm>
            <a:off x="7257192" y="7348637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46" name="Oval 45"/>
          <p:cNvSpPr/>
          <p:nvPr/>
        </p:nvSpPr>
        <p:spPr>
          <a:xfrm>
            <a:off x="7283923" y="7661202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47" name="TextBox 46"/>
          <p:cNvSpPr txBox="1"/>
          <p:nvPr/>
        </p:nvSpPr>
        <p:spPr>
          <a:xfrm>
            <a:off x="7282839" y="7636669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cxnSp>
        <p:nvCxnSpPr>
          <p:cNvPr id="53" name="Elbow Connector 52"/>
          <p:cNvCxnSpPr>
            <a:stCxn id="43" idx="0"/>
            <a:endCxn id="4" idx="2"/>
          </p:cNvCxnSpPr>
          <p:nvPr/>
        </p:nvCxnSpPr>
        <p:spPr>
          <a:xfrm rot="5400000" flipH="1" flipV="1">
            <a:off x="5639632" y="5803054"/>
            <a:ext cx="1816080" cy="45186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Elbow Connector 58"/>
          <p:cNvCxnSpPr/>
          <p:nvPr/>
        </p:nvCxnSpPr>
        <p:spPr>
          <a:xfrm flipV="1">
            <a:off x="7550778" y="6639655"/>
            <a:ext cx="777726" cy="527884"/>
          </a:xfrm>
          <a:prstGeom prst="bentConnector3">
            <a:avLst/>
          </a:prstGeom>
          <a:ln w="381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11836727" y="484251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62" name="TextBox 61"/>
          <p:cNvSpPr txBox="1"/>
          <p:nvPr/>
        </p:nvSpPr>
        <p:spPr>
          <a:xfrm>
            <a:off x="11886143" y="489355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67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0304" y="3080618"/>
            <a:ext cx="3475273" cy="2690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8" name="Rounded Rectangle 67"/>
          <p:cNvSpPr/>
          <p:nvPr/>
        </p:nvSpPr>
        <p:spPr>
          <a:xfrm>
            <a:off x="5207010" y="7235059"/>
            <a:ext cx="731259" cy="37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ADF</a:t>
            </a:r>
            <a:endParaRPr lang="en-US" sz="1800" dirty="0"/>
          </a:p>
        </p:txBody>
      </p:sp>
      <p:sp>
        <p:nvSpPr>
          <p:cNvPr id="71" name="Rounded Rectangle 70"/>
          <p:cNvSpPr/>
          <p:nvPr/>
        </p:nvSpPr>
        <p:spPr>
          <a:xfrm>
            <a:off x="8589212" y="6913430"/>
            <a:ext cx="978346" cy="3762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1800" dirty="0" smtClean="0"/>
              <a:t>BPEL</a:t>
            </a:r>
            <a:endParaRPr lang="en-US" sz="1800" dirty="0"/>
          </a:p>
        </p:txBody>
      </p:sp>
      <p:sp>
        <p:nvSpPr>
          <p:cNvPr id="74" name="Right Arrow 73"/>
          <p:cNvSpPr/>
          <p:nvPr/>
        </p:nvSpPr>
        <p:spPr>
          <a:xfrm rot="19907322">
            <a:off x="12925719" y="5067685"/>
            <a:ext cx="1231160" cy="15077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02455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11" grpId="0" animBg="1"/>
      <p:bldP spid="13" grpId="0" animBg="1"/>
      <p:bldP spid="27" grpId="0" animBg="1"/>
      <p:bldP spid="28" grpId="0"/>
      <p:bldP spid="30" grpId="0" animBg="1"/>
      <p:bldP spid="31" grpId="0"/>
      <p:bldP spid="32" grpId="0" animBg="1"/>
      <p:bldP spid="33" grpId="0"/>
      <p:bldP spid="43" grpId="0" animBg="1"/>
      <p:bldP spid="44" grpId="0" animBg="1"/>
      <p:bldP spid="45" grpId="0"/>
      <p:bldP spid="46" grpId="0" animBg="1"/>
      <p:bldP spid="47" grpId="0"/>
      <p:bldP spid="61" grpId="0" animBg="1"/>
      <p:bldP spid="62" grpId="0"/>
      <p:bldP spid="68" grpId="0" animBg="1"/>
      <p:bldP spid="7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7770" y="843460"/>
            <a:ext cx="14109829" cy="1346288"/>
          </a:xfrm>
        </p:spPr>
        <p:txBody>
          <a:bodyPr/>
          <a:lstStyle/>
          <a:p>
            <a:r>
              <a:rPr lang="nl-NL" dirty="0" smtClean="0"/>
              <a:t>APM &amp; Log Analytics - </a:t>
            </a:r>
            <a:r>
              <a:rPr lang="nl-NL" dirty="0" err="1" smtClean="0"/>
              <a:t>Useful</a:t>
            </a:r>
            <a:r>
              <a:rPr lang="nl-NL" dirty="0" smtClean="0"/>
              <a:t> in </a:t>
            </a:r>
            <a:r>
              <a:rPr lang="nl-NL" dirty="0" err="1" smtClean="0"/>
              <a:t>all</a:t>
            </a:r>
            <a:r>
              <a:rPr lang="nl-NL" dirty="0" smtClean="0"/>
              <a:t> stages of software delivery </a:t>
            </a:r>
            <a:r>
              <a:rPr lang="nl-NL" dirty="0" err="1" smtClean="0"/>
              <a:t>lifecycle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learn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our</a:t>
            </a:r>
            <a:r>
              <a:rPr lang="nl-NL" dirty="0" smtClean="0"/>
              <a:t> users are </a:t>
            </a:r>
            <a:r>
              <a:rPr lang="nl-NL" dirty="0" err="1" smtClean="0"/>
              <a:t>doing</a:t>
            </a:r>
            <a:r>
              <a:rPr lang="nl-NL" dirty="0" smtClean="0"/>
              <a:t>?</a:t>
            </a:r>
          </a:p>
          <a:p>
            <a:pPr lvl="1"/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functionality</a:t>
            </a:r>
            <a:r>
              <a:rPr lang="nl-NL" dirty="0" smtClean="0"/>
              <a:t> is </a:t>
            </a:r>
            <a:r>
              <a:rPr lang="nl-NL" dirty="0" err="1" smtClean="0"/>
              <a:t>being</a:t>
            </a:r>
            <a:r>
              <a:rPr lang="nl-NL" dirty="0" smtClean="0"/>
              <a:t> </a:t>
            </a:r>
            <a:r>
              <a:rPr lang="nl-NL" dirty="0" err="1" smtClean="0"/>
              <a:t>used</a:t>
            </a:r>
            <a:r>
              <a:rPr lang="nl-NL" dirty="0" smtClean="0"/>
              <a:t> – </a:t>
            </a:r>
            <a:r>
              <a:rPr lang="nl-NL" dirty="0" err="1" smtClean="0"/>
              <a:t>when</a:t>
            </a:r>
            <a:r>
              <a:rPr lang="nl-NL" dirty="0" smtClean="0"/>
              <a:t>/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where</a:t>
            </a:r>
            <a:r>
              <a:rPr lang="nl-NL" dirty="0" smtClean="0"/>
              <a:t>/</a:t>
            </a:r>
            <a:r>
              <a:rPr lang="nl-NL" dirty="0" err="1" smtClean="0"/>
              <a:t>by</a:t>
            </a:r>
            <a:r>
              <a:rPr lang="nl-NL" dirty="0" smtClean="0"/>
              <a:t> </a:t>
            </a:r>
            <a:r>
              <a:rPr lang="nl-NL" dirty="0" err="1" smtClean="0"/>
              <a:t>whom</a:t>
            </a:r>
            <a:endParaRPr lang="nl-NL" dirty="0" smtClean="0"/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insight</a:t>
            </a:r>
            <a:r>
              <a:rPr lang="nl-NL" dirty="0" smtClean="0"/>
              <a:t> do we get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poor</a:t>
            </a:r>
            <a:r>
              <a:rPr lang="nl-NL" dirty="0" smtClean="0"/>
              <a:t> performance (sub standard)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 </a:t>
            </a:r>
            <a:r>
              <a:rPr lang="nl-NL" dirty="0" err="1" smtClean="0"/>
              <a:t>our</a:t>
            </a:r>
            <a:r>
              <a:rPr lang="nl-NL" dirty="0" smtClean="0"/>
              <a:t> users run </a:t>
            </a:r>
            <a:r>
              <a:rPr lang="nl-NL" dirty="0" err="1" smtClean="0"/>
              <a:t>into</a:t>
            </a:r>
            <a:r>
              <a:rPr lang="nl-NL" dirty="0" smtClean="0"/>
              <a:t>?</a:t>
            </a:r>
          </a:p>
          <a:p>
            <a:pPr lvl="1"/>
            <a:r>
              <a:rPr lang="nl-NL" dirty="0"/>
              <a:t>D</a:t>
            </a:r>
            <a:r>
              <a:rPr lang="nl-NL" dirty="0" smtClean="0"/>
              <a:t>ashboard </a:t>
            </a:r>
            <a:r>
              <a:rPr lang="nl-NL" dirty="0"/>
              <a:t>&amp; </a:t>
            </a:r>
            <a:r>
              <a:rPr lang="nl-NL" dirty="0" smtClean="0"/>
              <a:t>alerts</a:t>
            </a:r>
          </a:p>
          <a:p>
            <a:r>
              <a:rPr lang="nl-NL" dirty="0" smtClean="0"/>
              <a:t>How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enrich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level </a:t>
            </a:r>
            <a:r>
              <a:rPr lang="nl-NL" dirty="0" err="1" smtClean="0"/>
              <a:t>logging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able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better</a:t>
            </a:r>
            <a:r>
              <a:rPr lang="nl-NL" dirty="0" smtClean="0"/>
              <a:t> </a:t>
            </a:r>
            <a:r>
              <a:rPr lang="nl-NL" dirty="0" err="1" smtClean="0"/>
              <a:t>understand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analyze</a:t>
            </a:r>
            <a:r>
              <a:rPr lang="nl-NL" dirty="0" smtClean="0"/>
              <a:t> run time </a:t>
            </a:r>
            <a:r>
              <a:rPr lang="nl-NL" dirty="0" err="1" smtClean="0"/>
              <a:t>behavior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What</a:t>
            </a:r>
            <a:r>
              <a:rPr lang="nl-NL" dirty="0" smtClean="0"/>
              <a:t> </a:t>
            </a:r>
            <a:r>
              <a:rPr lang="nl-NL" dirty="0" err="1" smtClean="0"/>
              <a:t>work</a:t>
            </a:r>
            <a:r>
              <a:rPr lang="nl-NL" dirty="0" smtClean="0"/>
              <a:t> </a:t>
            </a:r>
            <a:r>
              <a:rPr lang="nl-NL" dirty="0" err="1" smtClean="0"/>
              <a:t>instructions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we </a:t>
            </a:r>
            <a:r>
              <a:rPr lang="nl-NL" dirty="0" err="1" smtClean="0"/>
              <a:t>develop</a:t>
            </a:r>
            <a:r>
              <a:rPr lang="nl-NL" dirty="0" smtClean="0"/>
              <a:t> for </a:t>
            </a:r>
            <a:r>
              <a:rPr lang="nl-NL" dirty="0" err="1" smtClean="0"/>
              <a:t>application</a:t>
            </a:r>
            <a:r>
              <a:rPr lang="nl-NL" dirty="0" smtClean="0"/>
              <a:t> administrators (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DevOps</a:t>
            </a:r>
            <a:r>
              <a:rPr lang="nl-NL" dirty="0" smtClean="0"/>
              <a:t> team)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investigate</a:t>
            </a:r>
            <a:r>
              <a:rPr lang="nl-NL" dirty="0" smtClean="0"/>
              <a:t> issues?</a:t>
            </a:r>
          </a:p>
          <a:p>
            <a:r>
              <a:rPr lang="nl-NL" dirty="0" smtClean="0"/>
              <a:t>Bonus/Low </a:t>
            </a:r>
            <a:r>
              <a:rPr lang="nl-NL" dirty="0" err="1" smtClean="0"/>
              <a:t>hanging</a:t>
            </a:r>
            <a:r>
              <a:rPr lang="nl-NL" dirty="0" smtClean="0"/>
              <a:t> fruit: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warnings</a:t>
            </a:r>
            <a:r>
              <a:rPr lang="nl-NL" dirty="0" smtClean="0"/>
              <a:t> in </a:t>
            </a:r>
            <a:r>
              <a:rPr lang="nl-NL" dirty="0" err="1" smtClean="0"/>
              <a:t>our</a:t>
            </a:r>
            <a:r>
              <a:rPr lang="nl-NL" dirty="0" smtClean="0"/>
              <a:t> </a:t>
            </a:r>
            <a:r>
              <a:rPr lang="nl-NL" dirty="0" err="1" smtClean="0"/>
              <a:t>application</a:t>
            </a:r>
            <a:r>
              <a:rPr lang="nl-NL" dirty="0" smtClean="0"/>
              <a:t> code, </a:t>
            </a:r>
            <a:r>
              <a:rPr lang="nl-NL" dirty="0" err="1" smtClean="0"/>
              <a:t>improve</a:t>
            </a:r>
            <a:r>
              <a:rPr lang="nl-NL" dirty="0" smtClean="0"/>
              <a:t> </a:t>
            </a:r>
            <a:r>
              <a:rPr lang="nl-NL" dirty="0" err="1" smtClean="0"/>
              <a:t>logging</a:t>
            </a:r>
            <a:r>
              <a:rPr lang="nl-NL" dirty="0" smtClean="0"/>
              <a:t>, </a:t>
            </a:r>
            <a:r>
              <a:rPr lang="nl-NL" dirty="0" err="1" smtClean="0"/>
              <a:t>resolve</a:t>
            </a:r>
            <a:r>
              <a:rPr lang="nl-NL" dirty="0" smtClean="0"/>
              <a:t> </a:t>
            </a:r>
            <a:r>
              <a:rPr lang="nl-NL" dirty="0" err="1" smtClean="0"/>
              <a:t>deployment</a:t>
            </a:r>
            <a:r>
              <a:rPr lang="nl-NL" dirty="0" smtClean="0"/>
              <a:t> issues, </a:t>
            </a:r>
            <a:r>
              <a:rPr lang="nl-NL" dirty="0" err="1" smtClean="0"/>
              <a:t>learn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</a:t>
            </a:r>
            <a:r>
              <a:rPr lang="nl-NL" dirty="0" err="1" smtClean="0"/>
              <a:t>framework</a:t>
            </a:r>
            <a:r>
              <a:rPr lang="nl-NL" dirty="0" smtClean="0"/>
              <a:t> </a:t>
            </a:r>
            <a:r>
              <a:rPr lang="nl-NL" dirty="0" err="1" smtClean="0"/>
              <a:t>errors</a:t>
            </a:r>
            <a:r>
              <a:rPr lang="nl-NL" dirty="0" smtClean="0"/>
              <a:t>, </a:t>
            </a:r>
            <a:r>
              <a:rPr lang="nl-NL" dirty="0" err="1" smtClean="0"/>
              <a:t>learn</a:t>
            </a:r>
            <a:r>
              <a:rPr lang="nl-NL" dirty="0" smtClean="0"/>
              <a:t> </a:t>
            </a:r>
            <a:r>
              <a:rPr lang="nl-NL" dirty="0" err="1" smtClean="0"/>
              <a:t>about</a:t>
            </a:r>
            <a:r>
              <a:rPr lang="nl-NL" dirty="0" smtClean="0"/>
              <a:t> WLS </a:t>
            </a:r>
            <a:r>
              <a:rPr lang="nl-NL" dirty="0" err="1" smtClean="0"/>
              <a:t>and</a:t>
            </a:r>
            <a:r>
              <a:rPr lang="nl-NL" dirty="0" smtClean="0"/>
              <a:t> ADF </a:t>
            </a:r>
            <a:r>
              <a:rPr lang="nl-NL" dirty="0" err="1" smtClean="0"/>
              <a:t>behavior</a:t>
            </a:r>
            <a:r>
              <a:rPr lang="nl-NL" dirty="0" smtClean="0"/>
              <a:t> (package </a:t>
            </a:r>
            <a:r>
              <a:rPr lang="nl-NL" dirty="0" err="1" smtClean="0"/>
              <a:t>dbms_pickle</a:t>
            </a:r>
            <a:r>
              <a:rPr lang="nl-NL" dirty="0" smtClean="0"/>
              <a:t>)</a:t>
            </a:r>
          </a:p>
        </p:txBody>
      </p:sp>
      <p:sp>
        <p:nvSpPr>
          <p:cNvPr id="3" name="5-Point Star 2"/>
          <p:cNvSpPr/>
          <p:nvPr/>
        </p:nvSpPr>
        <p:spPr>
          <a:xfrm>
            <a:off x="13627100" y="5321300"/>
            <a:ext cx="3581400" cy="2997200"/>
          </a:xfrm>
          <a:prstGeom prst="star5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nl-NL" sz="4000" b="1" dirty="0" err="1" smtClean="0">
                <a:solidFill>
                  <a:schemeClr val="accent6">
                    <a:lumMod val="75000"/>
                  </a:schemeClr>
                </a:solidFill>
              </a:rPr>
              <a:t>DevOps</a:t>
            </a:r>
            <a:endParaRPr lang="en-US" sz="40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786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points, </a:t>
            </a:r>
            <a:r>
              <a:rPr lang="nl-NL" dirty="0" err="1" smtClean="0"/>
              <a:t>Rough</a:t>
            </a:r>
            <a:r>
              <a:rPr lang="nl-NL" dirty="0" smtClean="0"/>
              <a:t> </a:t>
            </a:r>
            <a:r>
              <a:rPr lang="nl-NL" dirty="0" err="1" smtClean="0"/>
              <a:t>edges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Obstacles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842999" cy="5727700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It is </a:t>
            </a:r>
            <a:r>
              <a:rPr lang="nl-NL" dirty="0" err="1" smtClean="0"/>
              <a:t>deceptively</a:t>
            </a:r>
            <a:r>
              <a:rPr lang="nl-NL" dirty="0" smtClean="0"/>
              <a:t>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going</a:t>
            </a:r>
            <a:endParaRPr lang="nl-NL" dirty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</a:t>
            </a:r>
            <a:r>
              <a:rPr lang="nl-NL" dirty="0" err="1" smtClean="0"/>
              <a:t>simple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out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extract </a:t>
            </a:r>
            <a:r>
              <a:rPr lang="nl-NL" dirty="0" err="1" smtClean="0"/>
              <a:t>the</a:t>
            </a:r>
            <a:r>
              <a:rPr lang="nl-NL" dirty="0" smtClean="0"/>
              <a:t> most </a:t>
            </a:r>
            <a:r>
              <a:rPr lang="nl-NL" dirty="0" err="1" smtClean="0"/>
              <a:t>value</a:t>
            </a:r>
            <a:r>
              <a:rPr lang="nl-NL" dirty="0" smtClean="0"/>
              <a:t> </a:t>
            </a:r>
            <a:r>
              <a:rPr lang="nl-NL" dirty="0" err="1" smtClean="0"/>
              <a:t>from</a:t>
            </a:r>
            <a:r>
              <a:rPr lang="nl-NL" dirty="0" smtClean="0"/>
              <a:t> </a:t>
            </a:r>
            <a:r>
              <a:rPr lang="nl-NL" dirty="0" err="1" smtClean="0"/>
              <a:t>what</a:t>
            </a:r>
            <a:r>
              <a:rPr lang="nl-NL" dirty="0" smtClean="0"/>
              <a:t> OMC has </a:t>
            </a:r>
            <a:r>
              <a:rPr lang="nl-NL" dirty="0" err="1" smtClean="0"/>
              <a:t>to</a:t>
            </a:r>
            <a:r>
              <a:rPr lang="nl-NL" dirty="0" smtClean="0"/>
              <a:t> offer</a:t>
            </a:r>
          </a:p>
          <a:p>
            <a:r>
              <a:rPr lang="nl-NL" dirty="0" err="1" smtClean="0"/>
              <a:t>Configuring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agents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very</a:t>
            </a:r>
            <a:r>
              <a:rPr lang="nl-NL" dirty="0" smtClean="0"/>
              <a:t> </a:t>
            </a:r>
            <a:r>
              <a:rPr lang="nl-NL" dirty="0" err="1" smtClean="0"/>
              <a:t>smooth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straightforward</a:t>
            </a:r>
            <a:endParaRPr lang="nl-NL" dirty="0" smtClean="0"/>
          </a:p>
          <a:p>
            <a:pPr lvl="1"/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sometimes</a:t>
            </a:r>
            <a:r>
              <a:rPr lang="nl-NL" dirty="0" smtClean="0"/>
              <a:t> </a:t>
            </a:r>
            <a:r>
              <a:rPr lang="nl-NL" dirty="0" err="1" smtClean="0"/>
              <a:t>requires</a:t>
            </a:r>
            <a:r>
              <a:rPr lang="nl-NL" dirty="0" smtClean="0"/>
              <a:t> </a:t>
            </a:r>
            <a:r>
              <a:rPr lang="nl-NL" dirty="0" err="1" smtClean="0"/>
              <a:t>careful</a:t>
            </a:r>
            <a:r>
              <a:rPr lang="nl-NL" dirty="0" smtClean="0"/>
              <a:t> </a:t>
            </a:r>
            <a:r>
              <a:rPr lang="nl-NL" dirty="0" err="1" smtClean="0"/>
              <a:t>investigation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configuration</a:t>
            </a:r>
            <a:endParaRPr lang="nl-NL" dirty="0" smtClean="0"/>
          </a:p>
          <a:p>
            <a:r>
              <a:rPr lang="nl-NL" dirty="0" smtClean="0"/>
              <a:t>APM:</a:t>
            </a:r>
          </a:p>
          <a:p>
            <a:pPr lvl="1"/>
            <a:r>
              <a:rPr lang="nl-NL" dirty="0"/>
              <a:t>D</a:t>
            </a:r>
            <a:r>
              <a:rPr lang="nl-NL" dirty="0" smtClean="0"/>
              <a:t>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carry</a:t>
            </a:r>
            <a:r>
              <a:rPr lang="nl-NL" dirty="0" smtClean="0"/>
              <a:t> business indicators</a:t>
            </a:r>
          </a:p>
          <a:p>
            <a:pPr lvl="2"/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so</a:t>
            </a:r>
            <a:r>
              <a:rPr lang="nl-NL" dirty="0" smtClean="0"/>
              <a:t> easy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a </a:t>
            </a:r>
            <a:r>
              <a:rPr lang="nl-NL" dirty="0" err="1" smtClean="0"/>
              <a:t>specific</a:t>
            </a:r>
            <a:r>
              <a:rPr lang="nl-NL" dirty="0" smtClean="0"/>
              <a:t> </a:t>
            </a:r>
            <a:r>
              <a:rPr lang="nl-NL" dirty="0" err="1" smtClean="0"/>
              <a:t>user’s</a:t>
            </a:r>
            <a:r>
              <a:rPr lang="nl-NL" dirty="0" smtClean="0"/>
              <a:t> </a:t>
            </a:r>
            <a:r>
              <a:rPr lang="nl-NL" dirty="0" err="1" smtClean="0"/>
              <a:t>session</a:t>
            </a:r>
            <a:endParaRPr lang="nl-NL" dirty="0" smtClean="0"/>
          </a:p>
          <a:p>
            <a:pPr lvl="1"/>
            <a:r>
              <a:rPr lang="nl-NL" dirty="0" smtClean="0"/>
              <a:t>APM </a:t>
            </a:r>
            <a:r>
              <a:rPr lang="nl-NL" dirty="0" err="1" smtClean="0"/>
              <a:t>and</a:t>
            </a:r>
            <a:r>
              <a:rPr lang="nl-NL" dirty="0" smtClean="0"/>
              <a:t> ADF are </a:t>
            </a:r>
            <a:r>
              <a:rPr lang="nl-NL" dirty="0" err="1" smtClean="0"/>
              <a:t>not</a:t>
            </a:r>
            <a:r>
              <a:rPr lang="nl-NL" dirty="0" smtClean="0"/>
              <a:t> a perfect </a:t>
            </a:r>
            <a:r>
              <a:rPr lang="nl-NL" dirty="0" err="1" smtClean="0"/>
              <a:t>combination</a:t>
            </a:r>
            <a:endParaRPr lang="nl-NL" dirty="0" smtClean="0"/>
          </a:p>
          <a:p>
            <a:pPr lvl="2"/>
            <a:r>
              <a:rPr lang="nl-NL" dirty="0" smtClean="0"/>
              <a:t>APM </a:t>
            </a:r>
            <a:r>
              <a:rPr lang="nl-NL" dirty="0" err="1" smtClean="0"/>
              <a:t>works</a:t>
            </a:r>
            <a:r>
              <a:rPr lang="nl-NL" dirty="0" smtClean="0"/>
              <a:t> best on </a:t>
            </a:r>
            <a:r>
              <a:rPr lang="nl-NL" dirty="0" err="1" smtClean="0"/>
              <a:t>individual</a:t>
            </a:r>
            <a:r>
              <a:rPr lang="nl-NL" dirty="0" smtClean="0"/>
              <a:t> pages </a:t>
            </a:r>
            <a:r>
              <a:rPr lang="nl-NL" dirty="0" err="1" smtClean="0"/>
              <a:t>rather</a:t>
            </a:r>
            <a:r>
              <a:rPr lang="nl-NL" dirty="0" smtClean="0"/>
              <a:t> </a:t>
            </a:r>
            <a:r>
              <a:rPr lang="nl-NL" dirty="0" err="1" smtClean="0"/>
              <a:t>than</a:t>
            </a:r>
            <a:r>
              <a:rPr lang="nl-NL" dirty="0" smtClean="0"/>
              <a:t> single/few page </a:t>
            </a:r>
            <a:r>
              <a:rPr lang="nl-NL" dirty="0" err="1" smtClean="0"/>
              <a:t>applications</a:t>
            </a:r>
            <a:endParaRPr lang="nl-NL" dirty="0" smtClean="0"/>
          </a:p>
          <a:p>
            <a:pPr lvl="1"/>
            <a:r>
              <a:rPr lang="nl-NL" dirty="0" smtClean="0"/>
              <a:t>APM does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explicitly</a:t>
            </a:r>
            <a:r>
              <a:rPr lang="nl-NL" dirty="0" smtClean="0"/>
              <a:t> support API &amp; Service calls –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focuses</a:t>
            </a:r>
            <a:r>
              <a:rPr lang="nl-NL" dirty="0" smtClean="0"/>
              <a:t> on UI </a:t>
            </a:r>
            <a:r>
              <a:rPr lang="nl-NL" dirty="0" err="1" smtClean="0"/>
              <a:t>requests</a:t>
            </a:r>
            <a:endParaRPr lang="nl-NL" dirty="0" smtClean="0"/>
          </a:p>
          <a:p>
            <a:pPr lvl="1"/>
            <a:r>
              <a:rPr lang="nl-NL" dirty="0" smtClean="0"/>
              <a:t>APM </a:t>
            </a:r>
            <a:r>
              <a:rPr lang="nl-NL" dirty="0" err="1" smtClean="0"/>
              <a:t>location</a:t>
            </a:r>
            <a:r>
              <a:rPr lang="nl-NL" dirty="0" smtClean="0"/>
              <a:t> map </a:t>
            </a:r>
            <a:r>
              <a:rPr lang="nl-NL" dirty="0" err="1" smtClean="0"/>
              <a:t>could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more </a:t>
            </a:r>
            <a:r>
              <a:rPr lang="nl-NL" dirty="0" err="1" smtClean="0"/>
              <a:t>detailed</a:t>
            </a:r>
            <a:r>
              <a:rPr lang="nl-NL" dirty="0" smtClean="0"/>
              <a:t>: The Netherlands is as </a:t>
            </a:r>
            <a:r>
              <a:rPr lang="nl-NL" dirty="0" err="1" smtClean="0"/>
              <a:t>granular</a:t>
            </a:r>
            <a:r>
              <a:rPr lang="nl-NL" dirty="0" smtClean="0"/>
              <a:t> as </a:t>
            </a:r>
            <a:r>
              <a:rPr lang="nl-NL" dirty="0" err="1" smtClean="0"/>
              <a:t>it</a:t>
            </a:r>
            <a:r>
              <a:rPr lang="nl-NL" dirty="0" smtClean="0"/>
              <a:t> </a:t>
            </a:r>
            <a:r>
              <a:rPr lang="nl-NL" dirty="0" err="1" smtClean="0"/>
              <a:t>gets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1392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Learning points, </a:t>
            </a:r>
            <a:r>
              <a:rPr lang="nl-NL" dirty="0" err="1" smtClean="0"/>
              <a:t>Rough</a:t>
            </a:r>
            <a:r>
              <a:rPr lang="nl-NL" dirty="0" smtClean="0"/>
              <a:t> </a:t>
            </a:r>
            <a:r>
              <a:rPr lang="nl-NL" dirty="0" err="1" smtClean="0"/>
              <a:t>edges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Obstacles</a:t>
            </a:r>
            <a:r>
              <a:rPr lang="nl-NL" dirty="0" smtClean="0"/>
              <a:t> (2)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1"/>
            <a:ext cx="13842999" cy="5727700"/>
          </a:xfrm>
        </p:spPr>
        <p:txBody>
          <a:bodyPr>
            <a:normAutofit/>
          </a:bodyPr>
          <a:lstStyle/>
          <a:p>
            <a:r>
              <a:rPr lang="nl-NL" dirty="0" smtClean="0"/>
              <a:t>Log Analytics:</a:t>
            </a:r>
          </a:p>
          <a:p>
            <a:pPr lvl="1"/>
            <a:r>
              <a:rPr lang="nl-NL" dirty="0" err="1" smtClean="0"/>
              <a:t>Logging</a:t>
            </a:r>
            <a:r>
              <a:rPr lang="nl-NL" dirty="0" smtClean="0"/>
              <a:t> levels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thresholds</a:t>
            </a:r>
            <a:r>
              <a:rPr lang="nl-NL" dirty="0" smtClean="0"/>
              <a:t> have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 </a:t>
            </a:r>
            <a:r>
              <a:rPr lang="nl-NL" dirty="0" err="1" smtClean="0"/>
              <a:t>configured</a:t>
            </a:r>
            <a:r>
              <a:rPr lang="nl-NL" dirty="0" smtClean="0"/>
              <a:t> right in platform</a:t>
            </a:r>
          </a:p>
          <a:p>
            <a:pPr lvl="1"/>
            <a:r>
              <a:rPr lang="nl-NL" dirty="0" smtClean="0"/>
              <a:t>Applications </a:t>
            </a:r>
            <a:r>
              <a:rPr lang="nl-NL" dirty="0" err="1" smtClean="0"/>
              <a:t>should</a:t>
            </a:r>
            <a:r>
              <a:rPr lang="nl-NL" dirty="0" smtClean="0"/>
              <a:t> </a:t>
            </a:r>
            <a:r>
              <a:rPr lang="nl-NL" dirty="0" err="1" smtClean="0"/>
              <a:t>provide</a:t>
            </a:r>
            <a:r>
              <a:rPr lang="nl-NL" dirty="0" smtClean="0"/>
              <a:t> </a:t>
            </a:r>
            <a:r>
              <a:rPr lang="nl-NL" dirty="0" err="1" smtClean="0"/>
              <a:t>meaningful</a:t>
            </a:r>
            <a:r>
              <a:rPr lang="nl-NL" dirty="0" smtClean="0"/>
              <a:t> </a:t>
            </a:r>
            <a:r>
              <a:rPr lang="nl-NL" dirty="0" err="1" smtClean="0"/>
              <a:t>logging</a:t>
            </a:r>
            <a:r>
              <a:rPr lang="nl-NL" dirty="0" smtClean="0"/>
              <a:t> (!)</a:t>
            </a:r>
          </a:p>
          <a:p>
            <a:pPr lvl="1"/>
            <a:r>
              <a:rPr lang="nl-NL" dirty="0" smtClean="0"/>
              <a:t>The link </a:t>
            </a:r>
            <a:r>
              <a:rPr lang="nl-NL" dirty="0" err="1" smtClean="0"/>
              <a:t>from</a:t>
            </a:r>
            <a:r>
              <a:rPr lang="nl-NL" dirty="0" smtClean="0"/>
              <a:t> APM </a:t>
            </a:r>
            <a:r>
              <a:rPr lang="nl-NL" dirty="0" err="1" smtClean="0"/>
              <a:t>to</a:t>
            </a:r>
            <a:r>
              <a:rPr lang="nl-NL" dirty="0" smtClean="0"/>
              <a:t> LA is </a:t>
            </a:r>
            <a:r>
              <a:rPr lang="nl-NL" dirty="0" err="1" smtClean="0"/>
              <a:t>not</a:t>
            </a:r>
            <a:r>
              <a:rPr lang="nl-NL" dirty="0" smtClean="0"/>
              <a:t> perfect (ECID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carried</a:t>
            </a:r>
            <a:r>
              <a:rPr lang="nl-NL" dirty="0" smtClean="0"/>
              <a:t> forward)</a:t>
            </a:r>
          </a:p>
          <a:p>
            <a:pPr lvl="1"/>
            <a:r>
              <a:rPr lang="nl-NL" dirty="0" smtClean="0"/>
              <a:t>Log Analytics </a:t>
            </a:r>
            <a:r>
              <a:rPr lang="nl-NL" dirty="0" err="1" smtClean="0"/>
              <a:t>knows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parse</a:t>
            </a:r>
            <a:r>
              <a:rPr lang="nl-NL" dirty="0" smtClean="0"/>
              <a:t> over 100 log file formats</a:t>
            </a:r>
          </a:p>
          <a:p>
            <a:pPr lvl="1"/>
            <a:r>
              <a:rPr lang="nl-NL" dirty="0" smtClean="0"/>
              <a:t>An API [is | </a:t>
            </a:r>
            <a:r>
              <a:rPr lang="nl-NL" dirty="0" err="1" smtClean="0"/>
              <a:t>will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r>
              <a:rPr lang="nl-NL" dirty="0" smtClean="0"/>
              <a:t>] </a:t>
            </a:r>
            <a:r>
              <a:rPr lang="nl-NL" dirty="0" err="1" smtClean="0"/>
              <a:t>available</a:t>
            </a:r>
            <a:r>
              <a:rPr lang="nl-NL" dirty="0" smtClean="0"/>
              <a:t> for </a:t>
            </a:r>
            <a:r>
              <a:rPr lang="nl-NL" dirty="0" err="1" smtClean="0"/>
              <a:t>programmatically</a:t>
            </a:r>
            <a:r>
              <a:rPr lang="nl-NL" dirty="0" smtClean="0"/>
              <a:t> </a:t>
            </a:r>
            <a:r>
              <a:rPr lang="nl-NL" dirty="0" err="1" smtClean="0"/>
              <a:t>creating</a:t>
            </a:r>
            <a:r>
              <a:rPr lang="nl-NL" dirty="0" smtClean="0"/>
              <a:t> LA entries</a:t>
            </a:r>
          </a:p>
          <a:p>
            <a:pPr lvl="2"/>
            <a:r>
              <a:rPr lang="nl-NL" dirty="0" err="1" smtClean="0"/>
              <a:t>From</a:t>
            </a:r>
            <a:r>
              <a:rPr lang="nl-NL" dirty="0" smtClean="0"/>
              <a:t> platforms/</a:t>
            </a:r>
            <a:r>
              <a:rPr lang="nl-NL" dirty="0" err="1" smtClean="0"/>
              <a:t>technologies</a:t>
            </a:r>
            <a:r>
              <a:rPr lang="nl-NL" dirty="0" smtClean="0"/>
              <a:t> </a:t>
            </a:r>
            <a:r>
              <a:rPr lang="nl-NL" dirty="0" err="1" smtClean="0"/>
              <a:t>that</a:t>
            </a:r>
            <a:r>
              <a:rPr lang="nl-NL" dirty="0" smtClean="0"/>
              <a:t> </a:t>
            </a:r>
            <a:r>
              <a:rPr lang="nl-NL" dirty="0" err="1" smtClean="0"/>
              <a:t>agents</a:t>
            </a:r>
            <a:r>
              <a:rPr lang="nl-NL" dirty="0" smtClean="0"/>
              <a:t> are </a:t>
            </a:r>
            <a:r>
              <a:rPr lang="nl-NL" dirty="0" err="1" smtClean="0"/>
              <a:t>not</a:t>
            </a:r>
            <a:r>
              <a:rPr lang="nl-NL" dirty="0" smtClean="0"/>
              <a:t> </a:t>
            </a:r>
            <a:r>
              <a:rPr lang="nl-NL" dirty="0" err="1" smtClean="0"/>
              <a:t>available</a:t>
            </a:r>
            <a:r>
              <a:rPr lang="nl-NL" dirty="0" smtClean="0"/>
              <a:t> for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1248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Conclusion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l-NL" dirty="0" err="1" smtClean="0"/>
              <a:t>Compelling</a:t>
            </a:r>
            <a:r>
              <a:rPr lang="nl-NL" dirty="0" smtClean="0"/>
              <a:t> story – </a:t>
            </a:r>
            <a:r>
              <a:rPr lang="nl-NL" dirty="0" err="1" smtClean="0"/>
              <a:t>intuitive</a:t>
            </a:r>
            <a:r>
              <a:rPr lang="nl-NL" dirty="0" smtClean="0"/>
              <a:t>, </a:t>
            </a:r>
            <a:r>
              <a:rPr lang="nl-NL" dirty="0" err="1" smtClean="0"/>
              <a:t>clear</a:t>
            </a:r>
            <a:r>
              <a:rPr lang="nl-NL" dirty="0" smtClean="0"/>
              <a:t> [business] </a:t>
            </a:r>
            <a:r>
              <a:rPr lang="nl-NL" dirty="0" err="1" smtClean="0"/>
              <a:t>value</a:t>
            </a:r>
            <a:endParaRPr lang="nl-NL" dirty="0" smtClean="0"/>
          </a:p>
          <a:p>
            <a:r>
              <a:rPr lang="nl-NL" dirty="0" smtClean="0"/>
              <a:t>Easy </a:t>
            </a:r>
            <a:r>
              <a:rPr lang="nl-NL" dirty="0" err="1" smtClean="0"/>
              <a:t>to</a:t>
            </a:r>
            <a:r>
              <a:rPr lang="nl-NL" dirty="0" smtClean="0"/>
              <a:t> get </a:t>
            </a:r>
            <a:r>
              <a:rPr lang="nl-NL" dirty="0" err="1" smtClean="0"/>
              <a:t>started</a:t>
            </a:r>
            <a:endParaRPr lang="nl-NL" dirty="0" smtClean="0"/>
          </a:p>
          <a:p>
            <a:r>
              <a:rPr lang="nl-NL" dirty="0" err="1" smtClean="0"/>
              <a:t>Across</a:t>
            </a:r>
            <a:r>
              <a:rPr lang="nl-NL" dirty="0" smtClean="0"/>
              <a:t> </a:t>
            </a:r>
            <a:r>
              <a:rPr lang="nl-NL" dirty="0" err="1" smtClean="0"/>
              <a:t>technology</a:t>
            </a:r>
            <a:r>
              <a:rPr lang="nl-NL" dirty="0" smtClean="0"/>
              <a:t> stacks, on </a:t>
            </a:r>
            <a:r>
              <a:rPr lang="nl-NL" dirty="0" err="1" smtClean="0"/>
              <a:t>premises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clouds</a:t>
            </a:r>
            <a:endParaRPr lang="nl-NL" dirty="0" smtClean="0"/>
          </a:p>
          <a:p>
            <a:r>
              <a:rPr lang="nl-NL" dirty="0" err="1" smtClean="0"/>
              <a:t>Enables</a:t>
            </a:r>
            <a:r>
              <a:rPr lang="nl-NL" dirty="0" smtClean="0"/>
              <a:t> </a:t>
            </a:r>
            <a:r>
              <a:rPr lang="nl-NL" dirty="0" err="1" smtClean="0"/>
              <a:t>operational</a:t>
            </a:r>
            <a:r>
              <a:rPr lang="nl-NL" dirty="0" smtClean="0"/>
              <a:t> management – at </a:t>
            </a:r>
            <a:r>
              <a:rPr lang="nl-NL" dirty="0" err="1" smtClean="0"/>
              <a:t>various</a:t>
            </a:r>
            <a:r>
              <a:rPr lang="nl-NL" dirty="0" smtClean="0"/>
              <a:t> levels</a:t>
            </a:r>
          </a:p>
          <a:p>
            <a:r>
              <a:rPr lang="nl-NL" dirty="0" err="1" smtClean="0"/>
              <a:t>Also</a:t>
            </a:r>
            <a:r>
              <a:rPr lang="nl-NL" dirty="0" smtClean="0"/>
              <a:t> </a:t>
            </a:r>
            <a:r>
              <a:rPr lang="nl-NL" dirty="0" err="1" smtClean="0"/>
              <a:t>facilitates</a:t>
            </a:r>
            <a:r>
              <a:rPr lang="nl-NL" dirty="0" smtClean="0"/>
              <a:t> [end </a:t>
            </a:r>
            <a:r>
              <a:rPr lang="nl-NL" dirty="0" err="1" smtClean="0"/>
              <a:t>to</a:t>
            </a:r>
            <a:r>
              <a:rPr lang="nl-NL" dirty="0" smtClean="0"/>
              <a:t> end] development</a:t>
            </a:r>
          </a:p>
          <a:p>
            <a:pPr lvl="1"/>
            <a:r>
              <a:rPr lang="nl-NL" dirty="0" err="1" smtClean="0"/>
              <a:t>Teaches</a:t>
            </a:r>
            <a:r>
              <a:rPr lang="nl-NL" dirty="0" smtClean="0"/>
              <a:t> </a:t>
            </a:r>
            <a:r>
              <a:rPr lang="nl-NL" dirty="0" err="1" smtClean="0"/>
              <a:t>developers</a:t>
            </a:r>
            <a:r>
              <a:rPr lang="nl-NL" dirty="0" smtClean="0"/>
              <a:t> </a:t>
            </a:r>
            <a:r>
              <a:rPr lang="nl-NL" dirty="0" err="1" smtClean="0"/>
              <a:t>how</a:t>
            </a:r>
            <a:r>
              <a:rPr lang="nl-NL" dirty="0" smtClean="0"/>
              <a:t> </a:t>
            </a:r>
            <a:r>
              <a:rPr lang="nl-NL" dirty="0" err="1" smtClean="0"/>
              <a:t>useful</a:t>
            </a:r>
            <a:r>
              <a:rPr lang="nl-NL" dirty="0" smtClean="0"/>
              <a:t> </a:t>
            </a:r>
            <a:r>
              <a:rPr lang="nl-NL" dirty="0" err="1" smtClean="0"/>
              <a:t>good</a:t>
            </a:r>
            <a:r>
              <a:rPr lang="nl-NL" dirty="0" smtClean="0"/>
              <a:t> </a:t>
            </a:r>
            <a:r>
              <a:rPr lang="nl-NL" dirty="0" err="1" smtClean="0"/>
              <a:t>logging</a:t>
            </a:r>
            <a:r>
              <a:rPr lang="nl-NL" dirty="0" smtClean="0"/>
              <a:t> </a:t>
            </a:r>
            <a:r>
              <a:rPr lang="nl-NL" dirty="0" err="1" smtClean="0"/>
              <a:t>can</a:t>
            </a:r>
            <a:r>
              <a:rPr lang="nl-NL" dirty="0" smtClean="0"/>
              <a:t> </a:t>
            </a:r>
            <a:r>
              <a:rPr lang="nl-NL" dirty="0" err="1" smtClean="0"/>
              <a:t>be</a:t>
            </a:r>
            <a:endParaRPr lang="nl-NL" dirty="0" smtClean="0"/>
          </a:p>
          <a:p>
            <a:pPr lvl="1"/>
            <a:r>
              <a:rPr lang="nl-NL" dirty="0" err="1" smtClean="0"/>
              <a:t>Helps</a:t>
            </a:r>
            <a:r>
              <a:rPr lang="nl-NL" dirty="0" smtClean="0"/>
              <a:t> spot issues in platform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applications</a:t>
            </a:r>
            <a:r>
              <a:rPr lang="nl-NL" dirty="0" smtClean="0"/>
              <a:t> </a:t>
            </a:r>
            <a:r>
              <a:rPr lang="nl-NL" dirty="0" err="1" smtClean="0"/>
              <a:t>early</a:t>
            </a:r>
            <a:r>
              <a:rPr lang="nl-NL" dirty="0" smtClean="0"/>
              <a:t> on </a:t>
            </a:r>
          </a:p>
          <a:p>
            <a:r>
              <a:rPr lang="nl-NL" dirty="0" smtClean="0"/>
              <a:t>Great first </a:t>
            </a:r>
            <a:r>
              <a:rPr lang="nl-NL" dirty="0" err="1" smtClean="0"/>
              <a:t>cloud</a:t>
            </a:r>
            <a:r>
              <a:rPr lang="nl-NL" dirty="0" smtClean="0"/>
              <a:t> </a:t>
            </a:r>
            <a:r>
              <a:rPr lang="nl-NL" dirty="0" err="1" smtClean="0"/>
              <a:t>to</a:t>
            </a:r>
            <a:r>
              <a:rPr lang="nl-NL" dirty="0" smtClean="0"/>
              <a:t> </a:t>
            </a:r>
            <a:r>
              <a:rPr lang="nl-NL" dirty="0" err="1" smtClean="0"/>
              <a:t>embrace</a:t>
            </a:r>
            <a:r>
              <a:rPr lang="nl-NL" dirty="0" smtClean="0"/>
              <a:t> - for </a:t>
            </a:r>
            <a:r>
              <a:rPr lang="nl-NL" dirty="0" err="1" smtClean="0"/>
              <a:t>any</a:t>
            </a:r>
            <a:r>
              <a:rPr lang="nl-NL" dirty="0" smtClean="0"/>
              <a:t> </a:t>
            </a:r>
            <a:r>
              <a:rPr lang="nl-NL" dirty="0" err="1" smtClean="0"/>
              <a:t>organization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906" b="27714"/>
          <a:stretch/>
        </p:blipFill>
        <p:spPr bwMode="auto">
          <a:xfrm>
            <a:off x="11726864" y="103979"/>
            <a:ext cx="5613399" cy="48363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2713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5"/>
          <p:cNvSpPr txBox="1">
            <a:spLocks/>
          </p:cNvSpPr>
          <p:nvPr/>
        </p:nvSpPr>
        <p:spPr>
          <a:xfrm>
            <a:off x="571500" y="4659164"/>
            <a:ext cx="14719300" cy="4824536"/>
          </a:xfrm>
          <a:prstGeom prst="rect">
            <a:avLst/>
          </a:prstGeom>
        </p:spPr>
        <p:txBody>
          <a:bodyPr/>
          <a:lstStyle>
            <a:lvl1pPr marL="342900" indent="-342900" algn="l" defTabSz="457200" rtl="0" eaLnBrk="1" latinLnBrk="0" hangingPunct="1">
              <a:spcBef>
                <a:spcPct val="20000"/>
              </a:spcBef>
              <a:buSzPct val="115000"/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Blog: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2"/>
              </a:rPr>
              <a:t>technology.amis.nl</a:t>
            </a:r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Email: 	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3"/>
              </a:rPr>
              <a:t>lucas.jellema@amis.nl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lucasjellema</a:t>
            </a: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: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lucas-jellema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endParaRPr lang="en-US" sz="2400" b="1" dirty="0" smtClean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: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4"/>
              </a:rPr>
              <a:t>www.amis.nl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, 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  <a:hlinkClick r:id="rId5"/>
              </a:rPr>
              <a:t>info@amis.nl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+31 306016000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         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Edisonbaan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 15, </a:t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</a:t>
            </a:r>
            <a:r>
              <a:rPr lang="en-US" sz="2400" b="1" dirty="0" err="1" smtClean="0">
                <a:solidFill>
                  <a:schemeClr val="accent6">
                    <a:lumMod val="50000"/>
                  </a:schemeClr>
                </a:solidFill>
              </a:rPr>
              <a:t>Nieuwegein</a:t>
            </a: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</a:br>
            <a:r>
              <a:rPr lang="en-US" sz="2400" b="1" dirty="0" smtClean="0">
                <a:solidFill>
                  <a:schemeClr val="accent6">
                    <a:lumMod val="50000"/>
                  </a:schemeClr>
                </a:solidFill>
              </a:rPr>
              <a:t>				</a:t>
            </a:r>
          </a:p>
          <a:p>
            <a:endParaRPr lang="en-US" sz="2400" b="1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919104" y="6315348"/>
            <a:ext cx="526836" cy="5268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3" y="8155706"/>
            <a:ext cx="914401" cy="3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8" descr="Image result for linked in logo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352" y="7251451"/>
            <a:ext cx="541587" cy="54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43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err="1" smtClean="0"/>
              <a:t>Situation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Challenge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1942763" cy="6121399"/>
          </a:xfrm>
        </p:spPr>
        <p:txBody>
          <a:bodyPr>
            <a:normAutofit lnSpcReduction="10000"/>
          </a:bodyPr>
          <a:lstStyle/>
          <a:p>
            <a:r>
              <a:rPr lang="nl-NL" dirty="0" smtClean="0"/>
              <a:t>Complex </a:t>
            </a:r>
            <a:r>
              <a:rPr lang="nl-NL" dirty="0" err="1" smtClean="0"/>
              <a:t>multi</a:t>
            </a:r>
            <a:r>
              <a:rPr lang="nl-NL" dirty="0"/>
              <a:t>-</a:t>
            </a:r>
            <a:r>
              <a:rPr lang="nl-NL" dirty="0" smtClean="0"/>
              <a:t>tier, </a:t>
            </a:r>
            <a:r>
              <a:rPr lang="nl-NL" dirty="0" err="1" smtClean="0"/>
              <a:t>multi</a:t>
            </a:r>
            <a:r>
              <a:rPr lang="nl-NL" dirty="0" smtClean="0"/>
              <a:t>-node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infrastructure</a:t>
            </a:r>
            <a:endParaRPr lang="nl-NL" dirty="0" smtClean="0"/>
          </a:p>
          <a:p>
            <a:pPr lvl="1"/>
            <a:r>
              <a:rPr lang="nl-NL" dirty="0" err="1" smtClean="0"/>
              <a:t>Fusion</a:t>
            </a:r>
            <a:r>
              <a:rPr lang="nl-NL" dirty="0" smtClean="0"/>
              <a:t> Middleware (ADF, BPM, SOA Suite, OSB, </a:t>
            </a:r>
            <a:r>
              <a:rPr lang="nl-NL" dirty="0" err="1" smtClean="0"/>
              <a:t>WebCenter</a:t>
            </a:r>
            <a:r>
              <a:rPr lang="nl-NL" dirty="0" smtClean="0"/>
              <a:t> Content) &amp; Oracle Database</a:t>
            </a:r>
          </a:p>
          <a:p>
            <a:r>
              <a:rPr lang="nl-NL" dirty="0" smtClean="0"/>
              <a:t>System performance below </a:t>
            </a:r>
            <a:r>
              <a:rPr lang="nl-NL" dirty="0" err="1" smtClean="0"/>
              <a:t>expectations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requirements</a:t>
            </a:r>
            <a:endParaRPr lang="nl-NL" dirty="0" smtClean="0"/>
          </a:p>
          <a:p>
            <a:pPr lvl="1"/>
            <a:r>
              <a:rPr lang="nl-NL" dirty="0" smtClean="0"/>
              <a:t>(</a:t>
            </a:r>
            <a:r>
              <a:rPr lang="nl-NL" dirty="0" err="1" smtClean="0"/>
              <a:t>occasionally</a:t>
            </a:r>
            <a:r>
              <a:rPr lang="nl-NL" dirty="0" smtClean="0"/>
              <a:t>) Long response </a:t>
            </a:r>
            <a:r>
              <a:rPr lang="nl-NL" dirty="0" err="1" smtClean="0"/>
              <a:t>times</a:t>
            </a:r>
            <a:endParaRPr lang="nl-NL" dirty="0" smtClean="0"/>
          </a:p>
          <a:p>
            <a:pPr lvl="1"/>
            <a:r>
              <a:rPr lang="nl-NL" dirty="0" err="1" smtClean="0"/>
              <a:t>Errors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exceptions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Degradation</a:t>
            </a:r>
            <a:r>
              <a:rPr lang="nl-NL" dirty="0" smtClean="0"/>
              <a:t> over time</a:t>
            </a:r>
          </a:p>
          <a:p>
            <a:r>
              <a:rPr lang="nl-NL" dirty="0" err="1" smtClean="0"/>
              <a:t>Problems</a:t>
            </a:r>
            <a:r>
              <a:rPr lang="nl-NL" dirty="0" smtClean="0"/>
              <a:t> in monitoring </a:t>
            </a:r>
            <a:r>
              <a:rPr lang="nl-NL" dirty="0" err="1" smtClean="0"/>
              <a:t>and</a:t>
            </a:r>
            <a:r>
              <a:rPr lang="nl-NL" dirty="0" smtClean="0"/>
              <a:t> analysis</a:t>
            </a:r>
          </a:p>
          <a:p>
            <a:pPr lvl="1"/>
            <a:r>
              <a:rPr lang="nl-NL" dirty="0" err="1" smtClean="0"/>
              <a:t>Identify</a:t>
            </a:r>
            <a:r>
              <a:rPr lang="nl-NL" dirty="0" smtClean="0"/>
              <a:t> (</a:t>
            </a:r>
            <a:r>
              <a:rPr lang="nl-NL" dirty="0" err="1" smtClean="0"/>
              <a:t>looming</a:t>
            </a:r>
            <a:r>
              <a:rPr lang="nl-NL" dirty="0" smtClean="0"/>
              <a:t>) </a:t>
            </a:r>
            <a:r>
              <a:rPr lang="nl-NL" dirty="0" err="1" smtClean="0"/>
              <a:t>problems</a:t>
            </a:r>
            <a:endParaRPr lang="nl-NL" dirty="0" smtClean="0"/>
          </a:p>
          <a:p>
            <a:pPr lvl="1"/>
            <a:r>
              <a:rPr lang="nl-NL" dirty="0" err="1" smtClean="0"/>
              <a:t>Analyze</a:t>
            </a:r>
            <a:r>
              <a:rPr lang="nl-NL" dirty="0" smtClean="0"/>
              <a:t> root </a:t>
            </a:r>
            <a:r>
              <a:rPr lang="nl-NL" dirty="0" err="1" smtClean="0"/>
              <a:t>cause</a:t>
            </a:r>
            <a:r>
              <a:rPr lang="nl-NL" dirty="0" smtClean="0"/>
              <a:t> </a:t>
            </a:r>
          </a:p>
          <a:p>
            <a:pPr lvl="1"/>
            <a:r>
              <a:rPr lang="nl-NL" dirty="0" err="1" smtClean="0"/>
              <a:t>Across</a:t>
            </a:r>
            <a:r>
              <a:rPr lang="nl-NL" dirty="0" smtClean="0"/>
              <a:t> end-</a:t>
            </a:r>
            <a:r>
              <a:rPr lang="nl-NL" dirty="0" err="1" smtClean="0"/>
              <a:t>to</a:t>
            </a:r>
            <a:r>
              <a:rPr lang="nl-NL" dirty="0" smtClean="0"/>
              <a:t>-end, </a:t>
            </a:r>
            <a:r>
              <a:rPr lang="nl-NL" dirty="0" err="1" smtClean="0"/>
              <a:t>multi</a:t>
            </a:r>
            <a:r>
              <a:rPr lang="nl-NL" dirty="0" smtClean="0"/>
              <a:t> tier </a:t>
            </a:r>
            <a:r>
              <a:rPr lang="nl-NL" dirty="0" err="1" smtClean="0"/>
              <a:t>flows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throughout</a:t>
            </a:r>
            <a:r>
              <a:rPr lang="nl-NL" dirty="0" smtClean="0"/>
              <a:t> stack (</a:t>
            </a:r>
            <a:r>
              <a:rPr lang="nl-NL" dirty="0" err="1" smtClean="0"/>
              <a:t>application</a:t>
            </a:r>
            <a:r>
              <a:rPr lang="nl-NL" dirty="0" smtClean="0"/>
              <a:t>, platform, </a:t>
            </a:r>
            <a:r>
              <a:rPr lang="nl-NL" dirty="0" err="1" smtClean="0"/>
              <a:t>infrastructure</a:t>
            </a:r>
            <a:r>
              <a:rPr lang="nl-NL" dirty="0" smtClean="0"/>
              <a:t>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789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1" y="843460"/>
            <a:ext cx="13835170" cy="1346288"/>
          </a:xfrm>
        </p:spPr>
        <p:txBody>
          <a:bodyPr/>
          <a:lstStyle/>
          <a:p>
            <a:r>
              <a:rPr lang="nl-NL" dirty="0" err="1" smtClean="0"/>
              <a:t>Simplified</a:t>
            </a:r>
            <a:r>
              <a:rPr lang="nl-NL" dirty="0" smtClean="0"/>
              <a:t> view of </a:t>
            </a:r>
            <a:r>
              <a:rPr lang="nl-NL" dirty="0" err="1" smtClean="0"/>
              <a:t>application</a:t>
            </a:r>
            <a:r>
              <a:rPr lang="nl-NL" dirty="0" smtClean="0"/>
              <a:t> landscape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3507" y="2930984"/>
            <a:ext cx="16039743" cy="0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886629" y="27261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smtClean="0"/>
              <a:t>Claim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481130" y="2726161"/>
            <a:ext cx="2731053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Order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6621841" y="2726161"/>
            <a:ext cx="2048290" cy="61446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Complain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9079790" y="27261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Review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810843" y="27261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Governance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82124" y="6033672"/>
            <a:ext cx="5859033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SOA/BPM Suite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884954" y="4876800"/>
            <a:ext cx="4711067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Service Bus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86629" y="4159920"/>
            <a:ext cx="4711067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WebCenter</a:t>
            </a:r>
            <a:r>
              <a:rPr lang="nl-NL" dirty="0"/>
              <a:t> </a:t>
            </a:r>
            <a:r>
              <a:rPr lang="nl-NL" dirty="0" smtClean="0"/>
              <a:t>Portal &amp; ADF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5382" y="7641907"/>
            <a:ext cx="8664729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WebLogic</a:t>
            </a:r>
            <a:r>
              <a:rPr lang="nl-NL" dirty="0"/>
              <a:t>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258981" y="8870844"/>
            <a:ext cx="8664729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Database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96287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42498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88708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34919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81130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27341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50437" y="5184034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BPM/ACM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4810879" y="3814232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Input -Scan &amp; </a:t>
            </a:r>
            <a:r>
              <a:rPr lang="nl-NL" dirty="0" err="1" smtClean="0"/>
              <a:t>indexing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4219479" y="7181056"/>
            <a:ext cx="2780366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Output </a:t>
            </a:r>
            <a:br>
              <a:rPr lang="nl-NL" dirty="0"/>
            </a:br>
            <a:r>
              <a:rPr lang="nl-NL" sz="1900" dirty="0" err="1" smtClean="0"/>
              <a:t>create</a:t>
            </a:r>
            <a:r>
              <a:rPr lang="nl-NL" sz="1900" dirty="0" smtClean="0"/>
              <a:t> document</a:t>
            </a:r>
            <a:r>
              <a:rPr lang="nl-NL" sz="1900" dirty="0"/>
              <a:t>, print, </a:t>
            </a:r>
            <a:r>
              <a:rPr lang="nl-NL" sz="1900" dirty="0" err="1" smtClean="0"/>
              <a:t>send</a:t>
            </a:r>
            <a:endParaRPr lang="en-US" sz="1900" dirty="0"/>
          </a:p>
        </p:txBody>
      </p:sp>
      <p:sp>
        <p:nvSpPr>
          <p:cNvPr id="25" name="Rectangle 24"/>
          <p:cNvSpPr/>
          <p:nvPr/>
        </p:nvSpPr>
        <p:spPr>
          <a:xfrm>
            <a:off x="10240487" y="6208148"/>
            <a:ext cx="3742466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Document Generator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4810879" y="5523493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Archive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05552" y="7283467"/>
            <a:ext cx="2041924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IAM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121192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7402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613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759824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22084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768294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314505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860716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406926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953137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371474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0917685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1463896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2010106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964877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511088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057299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603509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149720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695931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42974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975952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2216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06837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614584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60795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94820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4103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88724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433452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97966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2587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1800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28011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774221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112505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658715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204926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4812941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5359151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5905362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5185309" y="36606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5731519" y="36606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6277730" y="36606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846584" y="3336014"/>
            <a:ext cx="6965556" cy="5235846"/>
          </a:xfrm>
          <a:custGeom>
            <a:avLst/>
            <a:gdLst>
              <a:gd name="connsiteX0" fmla="*/ 75817 w 3673130"/>
              <a:gd name="connsiteY0" fmla="*/ 0 h 3681454"/>
              <a:gd name="connsiteX1" fmla="*/ 107622 w 3673130"/>
              <a:gd name="connsiteY1" fmla="*/ 373711 h 3681454"/>
              <a:gd name="connsiteX2" fmla="*/ 226892 w 3673130"/>
              <a:gd name="connsiteY2" fmla="*/ 962108 h 3681454"/>
              <a:gd name="connsiteX3" fmla="*/ 1793299 w 3673130"/>
              <a:gd name="connsiteY3" fmla="*/ 1121134 h 3681454"/>
              <a:gd name="connsiteX4" fmla="*/ 1650175 w 3673130"/>
              <a:gd name="connsiteY4" fmla="*/ 1470991 h 3681454"/>
              <a:gd name="connsiteX5" fmla="*/ 783483 w 3673130"/>
              <a:gd name="connsiteY5" fmla="*/ 1582309 h 3681454"/>
              <a:gd name="connsiteX6" fmla="*/ 886850 w 3673130"/>
              <a:gd name="connsiteY6" fmla="*/ 2019631 h 3681454"/>
              <a:gd name="connsiteX7" fmla="*/ 131476 w 3673130"/>
              <a:gd name="connsiteY7" fmla="*/ 2456953 h 3681454"/>
              <a:gd name="connsiteX8" fmla="*/ 187135 w 3673130"/>
              <a:gd name="connsiteY8" fmla="*/ 2703443 h 3681454"/>
              <a:gd name="connsiteX9" fmla="*/ 1960276 w 3673130"/>
              <a:gd name="connsiteY9" fmla="*/ 2639833 h 3681454"/>
              <a:gd name="connsiteX10" fmla="*/ 3351755 w 3673130"/>
              <a:gd name="connsiteY10" fmla="*/ 2663687 h 3681454"/>
              <a:gd name="connsiteX11" fmla="*/ 3669807 w 3673130"/>
              <a:gd name="connsiteY11" fmla="*/ 3029447 h 3681454"/>
              <a:gd name="connsiteX12" fmla="*/ 3526683 w 3673130"/>
              <a:gd name="connsiteY12" fmla="*/ 3681454 h 368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3130" h="3681454">
                <a:moveTo>
                  <a:pt x="75817" y="0"/>
                </a:moveTo>
                <a:cubicBezTo>
                  <a:pt x="79130" y="106680"/>
                  <a:pt x="82443" y="213360"/>
                  <a:pt x="107622" y="373711"/>
                </a:cubicBezTo>
                <a:cubicBezTo>
                  <a:pt x="132801" y="534062"/>
                  <a:pt x="-54054" y="837538"/>
                  <a:pt x="226892" y="962108"/>
                </a:cubicBezTo>
                <a:cubicBezTo>
                  <a:pt x="507838" y="1086678"/>
                  <a:pt x="1556085" y="1036320"/>
                  <a:pt x="1793299" y="1121134"/>
                </a:cubicBezTo>
                <a:cubicBezTo>
                  <a:pt x="2030513" y="1205948"/>
                  <a:pt x="1818478" y="1394129"/>
                  <a:pt x="1650175" y="1470991"/>
                </a:cubicBezTo>
                <a:cubicBezTo>
                  <a:pt x="1481872" y="1547853"/>
                  <a:pt x="910704" y="1490869"/>
                  <a:pt x="783483" y="1582309"/>
                </a:cubicBezTo>
                <a:cubicBezTo>
                  <a:pt x="656262" y="1673749"/>
                  <a:pt x="995518" y="1873857"/>
                  <a:pt x="886850" y="2019631"/>
                </a:cubicBezTo>
                <a:cubicBezTo>
                  <a:pt x="778182" y="2165405"/>
                  <a:pt x="248095" y="2342985"/>
                  <a:pt x="131476" y="2456953"/>
                </a:cubicBezTo>
                <a:cubicBezTo>
                  <a:pt x="14857" y="2570921"/>
                  <a:pt x="-117665" y="2672963"/>
                  <a:pt x="187135" y="2703443"/>
                </a:cubicBezTo>
                <a:cubicBezTo>
                  <a:pt x="491935" y="2733923"/>
                  <a:pt x="1960276" y="2639833"/>
                  <a:pt x="1960276" y="2639833"/>
                </a:cubicBezTo>
                <a:cubicBezTo>
                  <a:pt x="2487713" y="2633207"/>
                  <a:pt x="3066833" y="2598751"/>
                  <a:pt x="3351755" y="2663687"/>
                </a:cubicBezTo>
                <a:cubicBezTo>
                  <a:pt x="3636677" y="2728623"/>
                  <a:pt x="3640652" y="2859819"/>
                  <a:pt x="3669807" y="3029447"/>
                </a:cubicBezTo>
                <a:cubicBezTo>
                  <a:pt x="3698962" y="3199075"/>
                  <a:pt x="3526683" y="3681454"/>
                  <a:pt x="3526683" y="3681454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6781800" y="4876801"/>
            <a:ext cx="7696200" cy="2806700"/>
          </a:xfrm>
          <a:custGeom>
            <a:avLst/>
            <a:gdLst>
              <a:gd name="connsiteX0" fmla="*/ 0 w 7696200"/>
              <a:gd name="connsiteY0" fmla="*/ 1258383 h 2553783"/>
              <a:gd name="connsiteX1" fmla="*/ 571500 w 7696200"/>
              <a:gd name="connsiteY1" fmla="*/ 128083 h 2553783"/>
              <a:gd name="connsiteX2" fmla="*/ 1625600 w 7696200"/>
              <a:gd name="connsiteY2" fmla="*/ 115383 h 2553783"/>
              <a:gd name="connsiteX3" fmla="*/ 2438400 w 7696200"/>
              <a:gd name="connsiteY3" fmla="*/ 928183 h 2553783"/>
              <a:gd name="connsiteX4" fmla="*/ 3086100 w 7696200"/>
              <a:gd name="connsiteY4" fmla="*/ 597983 h 2553783"/>
              <a:gd name="connsiteX5" fmla="*/ 3822700 w 7696200"/>
              <a:gd name="connsiteY5" fmla="*/ 775783 h 2553783"/>
              <a:gd name="connsiteX6" fmla="*/ 4025900 w 7696200"/>
              <a:gd name="connsiteY6" fmla="*/ 1499683 h 2553783"/>
              <a:gd name="connsiteX7" fmla="*/ 7696200 w 7696200"/>
              <a:gd name="connsiteY7" fmla="*/ 2553783 h 2553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6200" h="2553783">
                <a:moveTo>
                  <a:pt x="0" y="1258383"/>
                </a:moveTo>
                <a:cubicBezTo>
                  <a:pt x="150283" y="788483"/>
                  <a:pt x="300567" y="318583"/>
                  <a:pt x="571500" y="128083"/>
                </a:cubicBezTo>
                <a:cubicBezTo>
                  <a:pt x="842433" y="-62417"/>
                  <a:pt x="1314450" y="-17967"/>
                  <a:pt x="1625600" y="115383"/>
                </a:cubicBezTo>
                <a:cubicBezTo>
                  <a:pt x="1936750" y="248733"/>
                  <a:pt x="2194983" y="847750"/>
                  <a:pt x="2438400" y="928183"/>
                </a:cubicBezTo>
                <a:cubicBezTo>
                  <a:pt x="2681817" y="1008616"/>
                  <a:pt x="2855383" y="623383"/>
                  <a:pt x="3086100" y="597983"/>
                </a:cubicBezTo>
                <a:cubicBezTo>
                  <a:pt x="3316817" y="572583"/>
                  <a:pt x="3666067" y="625500"/>
                  <a:pt x="3822700" y="775783"/>
                </a:cubicBezTo>
                <a:cubicBezTo>
                  <a:pt x="3979333" y="926066"/>
                  <a:pt x="3380317" y="1203350"/>
                  <a:pt x="4025900" y="1499683"/>
                </a:cubicBezTo>
                <a:cubicBezTo>
                  <a:pt x="4671483" y="1796016"/>
                  <a:pt x="6183841" y="2174899"/>
                  <a:pt x="7696200" y="2553783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10629900" y="5503645"/>
            <a:ext cx="4241800" cy="915320"/>
          </a:xfrm>
          <a:custGeom>
            <a:avLst/>
            <a:gdLst>
              <a:gd name="connsiteX0" fmla="*/ 0 w 4318000"/>
              <a:gd name="connsiteY0" fmla="*/ 909855 h 915320"/>
              <a:gd name="connsiteX1" fmla="*/ 3543300 w 4318000"/>
              <a:gd name="connsiteY1" fmla="*/ 782855 h 915320"/>
              <a:gd name="connsiteX2" fmla="*/ 3594100 w 4318000"/>
              <a:gd name="connsiteY2" fmla="*/ 20855 h 915320"/>
              <a:gd name="connsiteX3" fmla="*/ 4318000 w 4318000"/>
              <a:gd name="connsiteY3" fmla="*/ 198655 h 91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915320">
                <a:moveTo>
                  <a:pt x="0" y="909855"/>
                </a:moveTo>
                <a:cubicBezTo>
                  <a:pt x="1472141" y="920438"/>
                  <a:pt x="2944283" y="931022"/>
                  <a:pt x="3543300" y="782855"/>
                </a:cubicBezTo>
                <a:cubicBezTo>
                  <a:pt x="4142317" y="634688"/>
                  <a:pt x="3464983" y="118222"/>
                  <a:pt x="3594100" y="20855"/>
                </a:cubicBezTo>
                <a:cubicBezTo>
                  <a:pt x="3723217" y="-76512"/>
                  <a:pt x="4318000" y="198655"/>
                  <a:pt x="4318000" y="198655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rot="327514">
            <a:off x="7162800" y="5478244"/>
            <a:ext cx="3076980" cy="3132355"/>
          </a:xfrm>
          <a:custGeom>
            <a:avLst/>
            <a:gdLst>
              <a:gd name="connsiteX0" fmla="*/ 0 w 3076980"/>
              <a:gd name="connsiteY0" fmla="*/ 1501408 h 3596908"/>
              <a:gd name="connsiteX1" fmla="*/ 1282700 w 3076980"/>
              <a:gd name="connsiteY1" fmla="*/ 2808 h 3596908"/>
              <a:gd name="connsiteX2" fmla="*/ 2108200 w 3076980"/>
              <a:gd name="connsiteY2" fmla="*/ 1158508 h 3596908"/>
              <a:gd name="connsiteX3" fmla="*/ 2095500 w 3076980"/>
              <a:gd name="connsiteY3" fmla="*/ 2301508 h 3596908"/>
              <a:gd name="connsiteX4" fmla="*/ 2552700 w 3076980"/>
              <a:gd name="connsiteY4" fmla="*/ 3190508 h 3596908"/>
              <a:gd name="connsiteX5" fmla="*/ 3022600 w 3076980"/>
              <a:gd name="connsiteY5" fmla="*/ 3381008 h 3596908"/>
              <a:gd name="connsiteX6" fmla="*/ 3048000 w 3076980"/>
              <a:gd name="connsiteY6" fmla="*/ 3596908 h 35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980" h="3596908">
                <a:moveTo>
                  <a:pt x="0" y="1501408"/>
                </a:moveTo>
                <a:cubicBezTo>
                  <a:pt x="465666" y="780683"/>
                  <a:pt x="931333" y="59958"/>
                  <a:pt x="1282700" y="2808"/>
                </a:cubicBezTo>
                <a:cubicBezTo>
                  <a:pt x="1634067" y="-54342"/>
                  <a:pt x="1972733" y="775391"/>
                  <a:pt x="2108200" y="1158508"/>
                </a:cubicBezTo>
                <a:cubicBezTo>
                  <a:pt x="2243667" y="1541625"/>
                  <a:pt x="2021417" y="1962841"/>
                  <a:pt x="2095500" y="2301508"/>
                </a:cubicBezTo>
                <a:cubicBezTo>
                  <a:pt x="2169583" y="2640175"/>
                  <a:pt x="2398183" y="3010591"/>
                  <a:pt x="2552700" y="3190508"/>
                </a:cubicBezTo>
                <a:cubicBezTo>
                  <a:pt x="2707217" y="3370425"/>
                  <a:pt x="2940050" y="3313275"/>
                  <a:pt x="3022600" y="3381008"/>
                </a:cubicBezTo>
                <a:cubicBezTo>
                  <a:pt x="3105150" y="3448741"/>
                  <a:pt x="3076575" y="3522824"/>
                  <a:pt x="3048000" y="3596908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6" name="TextBox 75"/>
          <p:cNvSpPr txBox="1"/>
          <p:nvPr/>
        </p:nvSpPr>
        <p:spPr>
          <a:xfrm>
            <a:off x="8079866" y="2332334"/>
            <a:ext cx="679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API</a:t>
            </a:r>
            <a:endParaRPr lang="en-US" dirty="0" err="1" smtClean="0"/>
          </a:p>
        </p:txBody>
      </p:sp>
      <p:sp>
        <p:nvSpPr>
          <p:cNvPr id="77" name="TextBox 76"/>
          <p:cNvSpPr txBox="1"/>
          <p:nvPr/>
        </p:nvSpPr>
        <p:spPr>
          <a:xfrm>
            <a:off x="2813624" y="2347267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UI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2202469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Research </a:t>
            </a:r>
            <a:r>
              <a:rPr lang="nl-NL" dirty="0" err="1" smtClean="0"/>
              <a:t>Questions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917701" y="2603500"/>
            <a:ext cx="12369799" cy="6210299"/>
          </a:xfrm>
        </p:spPr>
        <p:txBody>
          <a:bodyPr>
            <a:normAutofit lnSpcReduction="10000"/>
          </a:bodyPr>
          <a:lstStyle/>
          <a:p>
            <a:r>
              <a:rPr lang="nl-NL" dirty="0" err="1" smtClean="0"/>
              <a:t>Insight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i="1" dirty="0" err="1"/>
              <a:t>u</a:t>
            </a:r>
            <a:r>
              <a:rPr lang="nl-NL" i="1" dirty="0" err="1" smtClean="0"/>
              <a:t>sage</a:t>
            </a:r>
            <a:r>
              <a:rPr lang="nl-NL" dirty="0" smtClean="0"/>
              <a:t> of </a:t>
            </a:r>
            <a:r>
              <a:rPr lang="nl-NL" dirty="0" err="1" smtClean="0"/>
              <a:t>application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endParaRPr lang="nl-NL" dirty="0" smtClean="0"/>
          </a:p>
          <a:p>
            <a:pPr lvl="1"/>
            <a:r>
              <a:rPr lang="nl-NL" dirty="0" err="1" smtClean="0"/>
              <a:t>Who</a:t>
            </a:r>
            <a:r>
              <a:rPr lang="nl-NL" dirty="0" smtClean="0"/>
              <a:t> </a:t>
            </a:r>
            <a:r>
              <a:rPr lang="nl-NL" dirty="0" err="1" smtClean="0"/>
              <a:t>uses</a:t>
            </a:r>
            <a:r>
              <a:rPr lang="nl-NL" dirty="0" smtClean="0"/>
              <a:t> </a:t>
            </a:r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r>
              <a:rPr lang="nl-NL" dirty="0" smtClean="0"/>
              <a:t> at </a:t>
            </a:r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?</a:t>
            </a:r>
          </a:p>
          <a:p>
            <a:r>
              <a:rPr lang="nl-NL" dirty="0" err="1" smtClean="0"/>
              <a:t>Insight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i="1" dirty="0" smtClean="0"/>
              <a:t>non-</a:t>
            </a:r>
            <a:r>
              <a:rPr lang="nl-NL" i="1" dirty="0" err="1" smtClean="0"/>
              <a:t>functional</a:t>
            </a:r>
            <a:r>
              <a:rPr lang="nl-NL" i="1" dirty="0" smtClean="0"/>
              <a:t> user </a:t>
            </a:r>
            <a:r>
              <a:rPr lang="nl-NL" i="1" dirty="0" err="1" smtClean="0"/>
              <a:t>experience</a:t>
            </a:r>
            <a:endParaRPr lang="nl-NL" i="1" dirty="0" smtClean="0"/>
          </a:p>
          <a:p>
            <a:pPr lvl="1"/>
            <a:r>
              <a:rPr lang="nl-NL" dirty="0" err="1" smtClean="0"/>
              <a:t>Which</a:t>
            </a:r>
            <a:r>
              <a:rPr lang="nl-NL" dirty="0" smtClean="0"/>
              <a:t> users of </a:t>
            </a:r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components</a:t>
            </a:r>
            <a:r>
              <a:rPr lang="nl-NL" dirty="0" smtClean="0"/>
              <a:t> at </a:t>
            </a:r>
            <a:r>
              <a:rPr lang="nl-NL" dirty="0" err="1" smtClean="0"/>
              <a:t>which</a:t>
            </a:r>
            <a:r>
              <a:rPr lang="nl-NL" dirty="0" smtClean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long response </a:t>
            </a:r>
            <a:r>
              <a:rPr lang="nl-NL" dirty="0" err="1" smtClean="0"/>
              <a:t>times</a:t>
            </a:r>
            <a:r>
              <a:rPr lang="nl-NL" dirty="0" smtClean="0"/>
              <a:t>?</a:t>
            </a:r>
          </a:p>
          <a:p>
            <a:pPr lvl="1"/>
            <a:r>
              <a:rPr lang="nl-NL" dirty="0" err="1"/>
              <a:t>Which</a:t>
            </a:r>
            <a:r>
              <a:rPr lang="nl-NL" dirty="0"/>
              <a:t> users of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/>
              <a:t>components</a:t>
            </a:r>
            <a:r>
              <a:rPr lang="nl-NL" dirty="0"/>
              <a:t> at </a:t>
            </a:r>
            <a:r>
              <a:rPr lang="nl-NL" dirty="0" err="1"/>
              <a:t>which</a:t>
            </a:r>
            <a:r>
              <a:rPr lang="nl-NL" dirty="0"/>
              <a:t> </a:t>
            </a:r>
            <a:r>
              <a:rPr lang="nl-NL" dirty="0" err="1" smtClean="0"/>
              <a:t>times</a:t>
            </a:r>
            <a:r>
              <a:rPr lang="nl-NL" dirty="0" smtClean="0"/>
              <a:t> </a:t>
            </a:r>
            <a:r>
              <a:rPr lang="nl-NL" dirty="0" err="1" smtClean="0"/>
              <a:t>experience</a:t>
            </a:r>
            <a:r>
              <a:rPr lang="nl-NL" dirty="0" smtClean="0"/>
              <a:t> </a:t>
            </a:r>
            <a:r>
              <a:rPr lang="nl-NL" dirty="0" err="1" smtClean="0"/>
              <a:t>instability</a:t>
            </a:r>
            <a:r>
              <a:rPr lang="nl-NL" dirty="0" smtClean="0"/>
              <a:t> (</a:t>
            </a:r>
            <a:r>
              <a:rPr lang="nl-NL" dirty="0" err="1" smtClean="0"/>
              <a:t>errors</a:t>
            </a:r>
            <a:r>
              <a:rPr lang="nl-NL" dirty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exceptions</a:t>
            </a:r>
            <a:r>
              <a:rPr lang="nl-NL" dirty="0" smtClean="0"/>
              <a:t>)?</a:t>
            </a:r>
          </a:p>
          <a:p>
            <a:r>
              <a:rPr lang="nl-NL" dirty="0" err="1" smtClean="0"/>
              <a:t>Insight</a:t>
            </a:r>
            <a:r>
              <a:rPr lang="nl-NL" dirty="0" smtClean="0"/>
              <a:t> </a:t>
            </a:r>
            <a:r>
              <a:rPr lang="nl-NL" dirty="0" err="1" smtClean="0"/>
              <a:t>into</a:t>
            </a:r>
            <a:r>
              <a:rPr lang="nl-NL" dirty="0" smtClean="0"/>
              <a:t> bottlenecks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multi</a:t>
            </a:r>
            <a:r>
              <a:rPr lang="nl-NL" dirty="0" smtClean="0"/>
              <a:t>-tier </a:t>
            </a:r>
            <a:r>
              <a:rPr lang="nl-NL" dirty="0" err="1" smtClean="0"/>
              <a:t>architecture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infrastructure</a:t>
            </a:r>
            <a:endParaRPr lang="nl-NL" dirty="0" smtClean="0"/>
          </a:p>
          <a:p>
            <a:pPr lvl="1"/>
            <a:r>
              <a:rPr lang="nl-NL" dirty="0" err="1" smtClean="0"/>
              <a:t>Which</a:t>
            </a:r>
            <a:r>
              <a:rPr lang="nl-NL" dirty="0" smtClean="0"/>
              <a:t> steps in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underlying</a:t>
            </a:r>
            <a:r>
              <a:rPr lang="nl-NL" dirty="0" smtClean="0"/>
              <a:t> flow or end-</a:t>
            </a:r>
            <a:r>
              <a:rPr lang="nl-NL" dirty="0" err="1" smtClean="0"/>
              <a:t>to</a:t>
            </a:r>
            <a:r>
              <a:rPr lang="nl-NL" dirty="0" smtClean="0"/>
              <a:t>-end chain in </a:t>
            </a:r>
            <a:r>
              <a:rPr lang="nl-NL" dirty="0" err="1" smtClean="0"/>
              <a:t>underperforming</a:t>
            </a:r>
            <a:r>
              <a:rPr lang="nl-NL" dirty="0" smtClean="0"/>
              <a:t> user </a:t>
            </a:r>
            <a:r>
              <a:rPr lang="nl-NL" dirty="0" err="1" smtClean="0"/>
              <a:t>experiences</a:t>
            </a:r>
            <a:r>
              <a:rPr lang="nl-NL" dirty="0" smtClean="0"/>
              <a:t> </a:t>
            </a:r>
            <a:r>
              <a:rPr lang="nl-NL" dirty="0" err="1" smtClean="0"/>
              <a:t>cause</a:t>
            </a:r>
            <a:r>
              <a:rPr lang="nl-NL" dirty="0" smtClean="0"/>
              <a:t> long </a:t>
            </a:r>
            <a:r>
              <a:rPr lang="nl-NL" dirty="0" err="1" smtClean="0"/>
              <a:t>waits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/or </a:t>
            </a:r>
            <a:r>
              <a:rPr lang="nl-NL" dirty="0" err="1" smtClean="0"/>
              <a:t>exceptions</a:t>
            </a:r>
            <a:r>
              <a:rPr lang="nl-NL" dirty="0" smtClean="0"/>
              <a:t>? </a:t>
            </a:r>
          </a:p>
          <a:p>
            <a:r>
              <a:rPr lang="nl-NL" dirty="0" smtClean="0"/>
              <a:t>Root </a:t>
            </a:r>
            <a:r>
              <a:rPr lang="nl-NL" dirty="0" err="1" smtClean="0"/>
              <a:t>Cause</a:t>
            </a:r>
            <a:r>
              <a:rPr lang="nl-NL" dirty="0" smtClean="0"/>
              <a:t> Analysis </a:t>
            </a:r>
            <a:r>
              <a:rPr lang="nl-NL" dirty="0" err="1" smtClean="0"/>
              <a:t>through</a:t>
            </a:r>
            <a:r>
              <a:rPr lang="nl-NL" dirty="0" smtClean="0"/>
              <a:t> </a:t>
            </a:r>
            <a:r>
              <a:rPr lang="nl-NL" dirty="0" err="1" smtClean="0"/>
              <a:t>drill</a:t>
            </a:r>
            <a:r>
              <a:rPr lang="nl-NL" dirty="0" smtClean="0"/>
              <a:t> down</a:t>
            </a:r>
          </a:p>
          <a:p>
            <a:pPr lvl="1"/>
            <a:r>
              <a:rPr lang="nl-NL" dirty="0" err="1" smtClean="0"/>
              <a:t>What</a:t>
            </a:r>
            <a:r>
              <a:rPr lang="nl-NL" dirty="0" smtClean="0"/>
              <a:t> is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underlying</a:t>
            </a:r>
            <a:r>
              <a:rPr lang="nl-NL" dirty="0" smtClean="0"/>
              <a:t> </a:t>
            </a:r>
            <a:r>
              <a:rPr lang="nl-NL" dirty="0" err="1" smtClean="0"/>
              <a:t>cause</a:t>
            </a:r>
            <a:r>
              <a:rPr lang="nl-NL" dirty="0" smtClean="0"/>
              <a:t> – </a:t>
            </a:r>
            <a:r>
              <a:rPr lang="nl-NL" dirty="0" err="1" smtClean="0"/>
              <a:t>application</a:t>
            </a:r>
            <a:r>
              <a:rPr lang="nl-NL" dirty="0" smtClean="0"/>
              <a:t>, platform, </a:t>
            </a:r>
            <a:r>
              <a:rPr lang="nl-NL" dirty="0" err="1" smtClean="0"/>
              <a:t>infrastructure</a:t>
            </a:r>
            <a:r>
              <a:rPr lang="nl-NL" dirty="0" smtClean="0"/>
              <a:t> – of </a:t>
            </a:r>
            <a:r>
              <a:rPr lang="nl-NL" dirty="0" err="1" smtClean="0"/>
              <a:t>the</a:t>
            </a:r>
            <a:r>
              <a:rPr lang="nl-NL" dirty="0" smtClean="0"/>
              <a:t> bottleneck </a:t>
            </a:r>
            <a:r>
              <a:rPr lang="nl-NL" dirty="0" err="1" smtClean="0"/>
              <a:t>behavior</a:t>
            </a:r>
            <a:r>
              <a:rPr lang="nl-NL" dirty="0" smtClean="0"/>
              <a:t>?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5420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77771" y="843460"/>
            <a:ext cx="13835170" cy="1346288"/>
          </a:xfrm>
        </p:spPr>
        <p:txBody>
          <a:bodyPr/>
          <a:lstStyle/>
          <a:p>
            <a:r>
              <a:rPr lang="nl-NL" dirty="0" smtClean="0"/>
              <a:t>Pilot </a:t>
            </a:r>
            <a:r>
              <a:rPr lang="nl-NL" dirty="0" err="1" smtClean="0"/>
              <a:t>with</a:t>
            </a:r>
            <a:r>
              <a:rPr lang="nl-NL" dirty="0" smtClean="0"/>
              <a:t> OMC</a:t>
            </a:r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433507" y="2727784"/>
            <a:ext cx="16039743" cy="0"/>
          </a:xfrm>
          <a:prstGeom prst="line">
            <a:avLst/>
          </a:prstGeom>
          <a:ln w="38100"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886629" y="29674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smtClean="0"/>
              <a:t>Claim</a:t>
            </a:r>
            <a:endParaRPr lang="en-US" sz="2000" dirty="0"/>
          </a:p>
        </p:txBody>
      </p:sp>
      <p:sp>
        <p:nvSpPr>
          <p:cNvPr id="7" name="Rounded Rectangle 6"/>
          <p:cNvSpPr/>
          <p:nvPr/>
        </p:nvSpPr>
        <p:spPr>
          <a:xfrm>
            <a:off x="3481130" y="2967461"/>
            <a:ext cx="2731053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/>
              <a:t>Order</a:t>
            </a:r>
            <a:endParaRPr lang="en-US" sz="2000" dirty="0"/>
          </a:p>
        </p:txBody>
      </p:sp>
      <p:sp>
        <p:nvSpPr>
          <p:cNvPr id="8" name="Rounded Rectangle 7"/>
          <p:cNvSpPr/>
          <p:nvPr/>
        </p:nvSpPr>
        <p:spPr>
          <a:xfrm>
            <a:off x="6621841" y="2967461"/>
            <a:ext cx="2048290" cy="61446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sz="2000" dirty="0" err="1" smtClean="0"/>
              <a:t>Complain</a:t>
            </a:r>
            <a:endParaRPr lang="en-US" sz="2000" dirty="0"/>
          </a:p>
        </p:txBody>
      </p:sp>
      <p:sp>
        <p:nvSpPr>
          <p:cNvPr id="9" name="Rounded Rectangle 8"/>
          <p:cNvSpPr/>
          <p:nvPr/>
        </p:nvSpPr>
        <p:spPr>
          <a:xfrm>
            <a:off x="9079790" y="29674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Review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11810843" y="2967461"/>
            <a:ext cx="2321395" cy="61446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Governance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582124" y="6033672"/>
            <a:ext cx="5859033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SOA/BPM Suite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884954" y="4876800"/>
            <a:ext cx="4711067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Service Bus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886629" y="4159920"/>
            <a:ext cx="4711067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WebCenter</a:t>
            </a:r>
            <a:r>
              <a:rPr lang="nl-NL" dirty="0"/>
              <a:t> </a:t>
            </a:r>
            <a:r>
              <a:rPr lang="nl-NL" dirty="0" smtClean="0"/>
              <a:t>Portal &amp; ADF</a:t>
            </a:r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3125382" y="7641907"/>
            <a:ext cx="8664729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/>
              <a:t>WebLogic</a:t>
            </a:r>
            <a:r>
              <a:rPr lang="nl-NL" dirty="0"/>
              <a:t> Server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4258981" y="8870844"/>
            <a:ext cx="8664729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Database</a:t>
            </a:r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296287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1842498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2388708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934919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3481130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4027341" y="385268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4650437" y="5184034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BPM/ACM</a:t>
            </a:r>
            <a:endParaRPr 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14810879" y="4068232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Input -Scan &amp; </a:t>
            </a:r>
            <a:r>
              <a:rPr lang="nl-NL" dirty="0" err="1" smtClean="0"/>
              <a:t>indexing</a:t>
            </a:r>
            <a:endParaRPr lang="en-US" dirty="0"/>
          </a:p>
        </p:txBody>
      </p:sp>
      <p:sp>
        <p:nvSpPr>
          <p:cNvPr id="24" name="Rounded Rectangle 23"/>
          <p:cNvSpPr/>
          <p:nvPr/>
        </p:nvSpPr>
        <p:spPr>
          <a:xfrm>
            <a:off x="14219479" y="7181056"/>
            <a:ext cx="2780366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Output </a:t>
            </a:r>
            <a:br>
              <a:rPr lang="nl-NL" dirty="0"/>
            </a:br>
            <a:r>
              <a:rPr lang="nl-NL" sz="1900" dirty="0" err="1" smtClean="0"/>
              <a:t>create</a:t>
            </a:r>
            <a:r>
              <a:rPr lang="nl-NL" sz="1900" dirty="0" smtClean="0"/>
              <a:t> document</a:t>
            </a:r>
            <a:r>
              <a:rPr lang="nl-NL" sz="1900" dirty="0"/>
              <a:t>, print, </a:t>
            </a:r>
            <a:r>
              <a:rPr lang="nl-NL" sz="1900" dirty="0" err="1" smtClean="0"/>
              <a:t>send</a:t>
            </a:r>
            <a:endParaRPr lang="en-US" sz="1900" dirty="0"/>
          </a:p>
        </p:txBody>
      </p:sp>
      <p:sp>
        <p:nvSpPr>
          <p:cNvPr id="25" name="Rectangle 24"/>
          <p:cNvSpPr/>
          <p:nvPr/>
        </p:nvSpPr>
        <p:spPr>
          <a:xfrm>
            <a:off x="10240487" y="6208148"/>
            <a:ext cx="3742466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smtClean="0"/>
              <a:t>Document Generator</a:t>
            </a:r>
            <a:endParaRPr lang="en-US" dirty="0"/>
          </a:p>
        </p:txBody>
      </p:sp>
      <p:sp>
        <p:nvSpPr>
          <p:cNvPr id="26" name="Rounded Rectangle 25"/>
          <p:cNvSpPr/>
          <p:nvPr/>
        </p:nvSpPr>
        <p:spPr>
          <a:xfrm>
            <a:off x="14810879" y="5523493"/>
            <a:ext cx="2188965" cy="921702"/>
          </a:xfrm>
          <a:prstGeom prst="round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 err="1" smtClean="0"/>
              <a:t>Archive</a:t>
            </a:r>
            <a:endParaRPr lang="en-US" dirty="0"/>
          </a:p>
        </p:txBody>
      </p:sp>
      <p:sp>
        <p:nvSpPr>
          <p:cNvPr id="27" name="Rectangle 26"/>
          <p:cNvSpPr/>
          <p:nvPr/>
        </p:nvSpPr>
        <p:spPr>
          <a:xfrm>
            <a:off x="505552" y="7283467"/>
            <a:ext cx="2041924" cy="7168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r>
              <a:rPr lang="nl-NL" dirty="0"/>
              <a:t>IAM</a:t>
            </a:r>
            <a:endParaRPr lang="en-US" dirty="0"/>
          </a:p>
        </p:txBody>
      </p:sp>
      <p:sp>
        <p:nvSpPr>
          <p:cNvPr id="28" name="Rectangle 27"/>
          <p:cNvSpPr/>
          <p:nvPr/>
        </p:nvSpPr>
        <p:spPr>
          <a:xfrm>
            <a:off x="2121192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667402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3213613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3759824" y="5726438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8222084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8768294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9314505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9860716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10406926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10953137" y="4569566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0371474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10917685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11463896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12010106" y="5900914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2" name="Rectangle 41"/>
          <p:cNvSpPr/>
          <p:nvPr/>
        </p:nvSpPr>
        <p:spPr>
          <a:xfrm>
            <a:off x="7964877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3" name="Rectangle 42"/>
          <p:cNvSpPr/>
          <p:nvPr/>
        </p:nvSpPr>
        <p:spPr>
          <a:xfrm>
            <a:off x="8511088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4" name="Rectangle 43"/>
          <p:cNvSpPr/>
          <p:nvPr/>
        </p:nvSpPr>
        <p:spPr>
          <a:xfrm>
            <a:off x="9057299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9603509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10149720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10695931" y="733467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442974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4975952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552216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606837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614584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7160795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7794820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834103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8887241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9433452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97966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10525873" y="8563610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681800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1228011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1774221" y="6976233"/>
            <a:ext cx="409658" cy="307234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5112505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658715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204926" y="5030417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14812941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15359151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15905362" y="7025098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15185309" y="39019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15731519" y="39019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16277730" y="3901915"/>
            <a:ext cx="409658" cy="1536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2" name="Freeform 71"/>
          <p:cNvSpPr/>
          <p:nvPr/>
        </p:nvSpPr>
        <p:spPr>
          <a:xfrm>
            <a:off x="1846584" y="3336014"/>
            <a:ext cx="6965556" cy="5235846"/>
          </a:xfrm>
          <a:custGeom>
            <a:avLst/>
            <a:gdLst>
              <a:gd name="connsiteX0" fmla="*/ 75817 w 3673130"/>
              <a:gd name="connsiteY0" fmla="*/ 0 h 3681454"/>
              <a:gd name="connsiteX1" fmla="*/ 107622 w 3673130"/>
              <a:gd name="connsiteY1" fmla="*/ 373711 h 3681454"/>
              <a:gd name="connsiteX2" fmla="*/ 226892 w 3673130"/>
              <a:gd name="connsiteY2" fmla="*/ 962108 h 3681454"/>
              <a:gd name="connsiteX3" fmla="*/ 1793299 w 3673130"/>
              <a:gd name="connsiteY3" fmla="*/ 1121134 h 3681454"/>
              <a:gd name="connsiteX4" fmla="*/ 1650175 w 3673130"/>
              <a:gd name="connsiteY4" fmla="*/ 1470991 h 3681454"/>
              <a:gd name="connsiteX5" fmla="*/ 783483 w 3673130"/>
              <a:gd name="connsiteY5" fmla="*/ 1582309 h 3681454"/>
              <a:gd name="connsiteX6" fmla="*/ 886850 w 3673130"/>
              <a:gd name="connsiteY6" fmla="*/ 2019631 h 3681454"/>
              <a:gd name="connsiteX7" fmla="*/ 131476 w 3673130"/>
              <a:gd name="connsiteY7" fmla="*/ 2456953 h 3681454"/>
              <a:gd name="connsiteX8" fmla="*/ 187135 w 3673130"/>
              <a:gd name="connsiteY8" fmla="*/ 2703443 h 3681454"/>
              <a:gd name="connsiteX9" fmla="*/ 1960276 w 3673130"/>
              <a:gd name="connsiteY9" fmla="*/ 2639833 h 3681454"/>
              <a:gd name="connsiteX10" fmla="*/ 3351755 w 3673130"/>
              <a:gd name="connsiteY10" fmla="*/ 2663687 h 3681454"/>
              <a:gd name="connsiteX11" fmla="*/ 3669807 w 3673130"/>
              <a:gd name="connsiteY11" fmla="*/ 3029447 h 3681454"/>
              <a:gd name="connsiteX12" fmla="*/ 3526683 w 3673130"/>
              <a:gd name="connsiteY12" fmla="*/ 3681454 h 3681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73130" h="3681454">
                <a:moveTo>
                  <a:pt x="75817" y="0"/>
                </a:moveTo>
                <a:cubicBezTo>
                  <a:pt x="79130" y="106680"/>
                  <a:pt x="82443" y="213360"/>
                  <a:pt x="107622" y="373711"/>
                </a:cubicBezTo>
                <a:cubicBezTo>
                  <a:pt x="132801" y="534062"/>
                  <a:pt x="-54054" y="837538"/>
                  <a:pt x="226892" y="962108"/>
                </a:cubicBezTo>
                <a:cubicBezTo>
                  <a:pt x="507838" y="1086678"/>
                  <a:pt x="1556085" y="1036320"/>
                  <a:pt x="1793299" y="1121134"/>
                </a:cubicBezTo>
                <a:cubicBezTo>
                  <a:pt x="2030513" y="1205948"/>
                  <a:pt x="1818478" y="1394129"/>
                  <a:pt x="1650175" y="1470991"/>
                </a:cubicBezTo>
                <a:cubicBezTo>
                  <a:pt x="1481872" y="1547853"/>
                  <a:pt x="910704" y="1490869"/>
                  <a:pt x="783483" y="1582309"/>
                </a:cubicBezTo>
                <a:cubicBezTo>
                  <a:pt x="656262" y="1673749"/>
                  <a:pt x="995518" y="1873857"/>
                  <a:pt x="886850" y="2019631"/>
                </a:cubicBezTo>
                <a:cubicBezTo>
                  <a:pt x="778182" y="2165405"/>
                  <a:pt x="248095" y="2342985"/>
                  <a:pt x="131476" y="2456953"/>
                </a:cubicBezTo>
                <a:cubicBezTo>
                  <a:pt x="14857" y="2570921"/>
                  <a:pt x="-117665" y="2672963"/>
                  <a:pt x="187135" y="2703443"/>
                </a:cubicBezTo>
                <a:cubicBezTo>
                  <a:pt x="491935" y="2733923"/>
                  <a:pt x="1960276" y="2639833"/>
                  <a:pt x="1960276" y="2639833"/>
                </a:cubicBezTo>
                <a:cubicBezTo>
                  <a:pt x="2487713" y="2633207"/>
                  <a:pt x="3066833" y="2598751"/>
                  <a:pt x="3351755" y="2663687"/>
                </a:cubicBezTo>
                <a:cubicBezTo>
                  <a:pt x="3636677" y="2728623"/>
                  <a:pt x="3640652" y="2859819"/>
                  <a:pt x="3669807" y="3029447"/>
                </a:cubicBezTo>
                <a:cubicBezTo>
                  <a:pt x="3698962" y="3199075"/>
                  <a:pt x="3526683" y="3681454"/>
                  <a:pt x="3526683" y="3681454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3" name="Freeform 72"/>
          <p:cNvSpPr/>
          <p:nvPr/>
        </p:nvSpPr>
        <p:spPr>
          <a:xfrm>
            <a:off x="6781800" y="4876801"/>
            <a:ext cx="7696200" cy="2806700"/>
          </a:xfrm>
          <a:custGeom>
            <a:avLst/>
            <a:gdLst>
              <a:gd name="connsiteX0" fmla="*/ 0 w 7696200"/>
              <a:gd name="connsiteY0" fmla="*/ 1258383 h 2553783"/>
              <a:gd name="connsiteX1" fmla="*/ 571500 w 7696200"/>
              <a:gd name="connsiteY1" fmla="*/ 128083 h 2553783"/>
              <a:gd name="connsiteX2" fmla="*/ 1625600 w 7696200"/>
              <a:gd name="connsiteY2" fmla="*/ 115383 h 2553783"/>
              <a:gd name="connsiteX3" fmla="*/ 2438400 w 7696200"/>
              <a:gd name="connsiteY3" fmla="*/ 928183 h 2553783"/>
              <a:gd name="connsiteX4" fmla="*/ 3086100 w 7696200"/>
              <a:gd name="connsiteY4" fmla="*/ 597983 h 2553783"/>
              <a:gd name="connsiteX5" fmla="*/ 3822700 w 7696200"/>
              <a:gd name="connsiteY5" fmla="*/ 775783 h 2553783"/>
              <a:gd name="connsiteX6" fmla="*/ 4025900 w 7696200"/>
              <a:gd name="connsiteY6" fmla="*/ 1499683 h 2553783"/>
              <a:gd name="connsiteX7" fmla="*/ 7696200 w 7696200"/>
              <a:gd name="connsiteY7" fmla="*/ 2553783 h 25537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696200" h="2553783">
                <a:moveTo>
                  <a:pt x="0" y="1258383"/>
                </a:moveTo>
                <a:cubicBezTo>
                  <a:pt x="150283" y="788483"/>
                  <a:pt x="300567" y="318583"/>
                  <a:pt x="571500" y="128083"/>
                </a:cubicBezTo>
                <a:cubicBezTo>
                  <a:pt x="842433" y="-62417"/>
                  <a:pt x="1314450" y="-17967"/>
                  <a:pt x="1625600" y="115383"/>
                </a:cubicBezTo>
                <a:cubicBezTo>
                  <a:pt x="1936750" y="248733"/>
                  <a:pt x="2194983" y="847750"/>
                  <a:pt x="2438400" y="928183"/>
                </a:cubicBezTo>
                <a:cubicBezTo>
                  <a:pt x="2681817" y="1008616"/>
                  <a:pt x="2855383" y="623383"/>
                  <a:pt x="3086100" y="597983"/>
                </a:cubicBezTo>
                <a:cubicBezTo>
                  <a:pt x="3316817" y="572583"/>
                  <a:pt x="3666067" y="625500"/>
                  <a:pt x="3822700" y="775783"/>
                </a:cubicBezTo>
                <a:cubicBezTo>
                  <a:pt x="3979333" y="926066"/>
                  <a:pt x="3380317" y="1203350"/>
                  <a:pt x="4025900" y="1499683"/>
                </a:cubicBezTo>
                <a:cubicBezTo>
                  <a:pt x="4671483" y="1796016"/>
                  <a:pt x="6183841" y="2174899"/>
                  <a:pt x="7696200" y="2553783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4" name="Freeform 73"/>
          <p:cNvSpPr/>
          <p:nvPr/>
        </p:nvSpPr>
        <p:spPr>
          <a:xfrm>
            <a:off x="10629900" y="5503645"/>
            <a:ext cx="4241800" cy="915320"/>
          </a:xfrm>
          <a:custGeom>
            <a:avLst/>
            <a:gdLst>
              <a:gd name="connsiteX0" fmla="*/ 0 w 4318000"/>
              <a:gd name="connsiteY0" fmla="*/ 909855 h 915320"/>
              <a:gd name="connsiteX1" fmla="*/ 3543300 w 4318000"/>
              <a:gd name="connsiteY1" fmla="*/ 782855 h 915320"/>
              <a:gd name="connsiteX2" fmla="*/ 3594100 w 4318000"/>
              <a:gd name="connsiteY2" fmla="*/ 20855 h 915320"/>
              <a:gd name="connsiteX3" fmla="*/ 4318000 w 4318000"/>
              <a:gd name="connsiteY3" fmla="*/ 198655 h 915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8000" h="915320">
                <a:moveTo>
                  <a:pt x="0" y="909855"/>
                </a:moveTo>
                <a:cubicBezTo>
                  <a:pt x="1472141" y="920438"/>
                  <a:pt x="2944283" y="931022"/>
                  <a:pt x="3543300" y="782855"/>
                </a:cubicBezTo>
                <a:cubicBezTo>
                  <a:pt x="4142317" y="634688"/>
                  <a:pt x="3464983" y="118222"/>
                  <a:pt x="3594100" y="20855"/>
                </a:cubicBezTo>
                <a:cubicBezTo>
                  <a:pt x="3723217" y="-76512"/>
                  <a:pt x="4318000" y="198655"/>
                  <a:pt x="4318000" y="198655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sp>
        <p:nvSpPr>
          <p:cNvPr id="75" name="Freeform 74"/>
          <p:cNvSpPr/>
          <p:nvPr/>
        </p:nvSpPr>
        <p:spPr>
          <a:xfrm rot="327514">
            <a:off x="7162800" y="5478244"/>
            <a:ext cx="3076980" cy="3132355"/>
          </a:xfrm>
          <a:custGeom>
            <a:avLst/>
            <a:gdLst>
              <a:gd name="connsiteX0" fmla="*/ 0 w 3076980"/>
              <a:gd name="connsiteY0" fmla="*/ 1501408 h 3596908"/>
              <a:gd name="connsiteX1" fmla="*/ 1282700 w 3076980"/>
              <a:gd name="connsiteY1" fmla="*/ 2808 h 3596908"/>
              <a:gd name="connsiteX2" fmla="*/ 2108200 w 3076980"/>
              <a:gd name="connsiteY2" fmla="*/ 1158508 h 3596908"/>
              <a:gd name="connsiteX3" fmla="*/ 2095500 w 3076980"/>
              <a:gd name="connsiteY3" fmla="*/ 2301508 h 3596908"/>
              <a:gd name="connsiteX4" fmla="*/ 2552700 w 3076980"/>
              <a:gd name="connsiteY4" fmla="*/ 3190508 h 3596908"/>
              <a:gd name="connsiteX5" fmla="*/ 3022600 w 3076980"/>
              <a:gd name="connsiteY5" fmla="*/ 3381008 h 3596908"/>
              <a:gd name="connsiteX6" fmla="*/ 3048000 w 3076980"/>
              <a:gd name="connsiteY6" fmla="*/ 3596908 h 3596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076980" h="3596908">
                <a:moveTo>
                  <a:pt x="0" y="1501408"/>
                </a:moveTo>
                <a:cubicBezTo>
                  <a:pt x="465666" y="780683"/>
                  <a:pt x="931333" y="59958"/>
                  <a:pt x="1282700" y="2808"/>
                </a:cubicBezTo>
                <a:cubicBezTo>
                  <a:pt x="1634067" y="-54342"/>
                  <a:pt x="1972733" y="775391"/>
                  <a:pt x="2108200" y="1158508"/>
                </a:cubicBezTo>
                <a:cubicBezTo>
                  <a:pt x="2243667" y="1541625"/>
                  <a:pt x="2021417" y="1962841"/>
                  <a:pt x="2095500" y="2301508"/>
                </a:cubicBezTo>
                <a:cubicBezTo>
                  <a:pt x="2169583" y="2640175"/>
                  <a:pt x="2398183" y="3010591"/>
                  <a:pt x="2552700" y="3190508"/>
                </a:cubicBezTo>
                <a:cubicBezTo>
                  <a:pt x="2707217" y="3370425"/>
                  <a:pt x="2940050" y="3313275"/>
                  <a:pt x="3022600" y="3381008"/>
                </a:cubicBezTo>
                <a:cubicBezTo>
                  <a:pt x="3105150" y="3448741"/>
                  <a:pt x="3076575" y="3522824"/>
                  <a:pt x="3048000" y="3596908"/>
                </a:cubicBezTo>
              </a:path>
            </a:pathLst>
          </a:custGeom>
          <a:noFill/>
          <a:ln w="19050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154817" tIns="77409" rIns="154817" bIns="77409" rtlCol="0" anchor="ctr"/>
          <a:lstStyle/>
          <a:p>
            <a:pPr algn="ctr"/>
            <a:endParaRPr lang="en-US"/>
          </a:p>
        </p:txBody>
      </p:sp>
      <p:pic>
        <p:nvPicPr>
          <p:cNvPr id="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3376" y="0"/>
            <a:ext cx="3437204" cy="266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9" name="Oval 78"/>
          <p:cNvSpPr/>
          <p:nvPr/>
        </p:nvSpPr>
        <p:spPr>
          <a:xfrm>
            <a:off x="12029574" y="4934170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12002842" y="4927463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1" name="Oval 80"/>
          <p:cNvSpPr/>
          <p:nvPr/>
        </p:nvSpPr>
        <p:spPr>
          <a:xfrm>
            <a:off x="12029573" y="524002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2" name="TextBox 81"/>
          <p:cNvSpPr txBox="1"/>
          <p:nvPr/>
        </p:nvSpPr>
        <p:spPr>
          <a:xfrm>
            <a:off x="12028489" y="5215495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3" name="Oval 82"/>
          <p:cNvSpPr/>
          <p:nvPr/>
        </p:nvSpPr>
        <p:spPr>
          <a:xfrm>
            <a:off x="5070705" y="4217290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4" name="TextBox 83"/>
          <p:cNvSpPr txBox="1"/>
          <p:nvPr/>
        </p:nvSpPr>
        <p:spPr>
          <a:xfrm>
            <a:off x="5043973" y="4210583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5" name="Oval 84"/>
          <p:cNvSpPr/>
          <p:nvPr/>
        </p:nvSpPr>
        <p:spPr>
          <a:xfrm>
            <a:off x="5070704" y="4523148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6" name="TextBox 85"/>
          <p:cNvSpPr txBox="1"/>
          <p:nvPr/>
        </p:nvSpPr>
        <p:spPr>
          <a:xfrm>
            <a:off x="5069620" y="4498615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7" name="Oval 86"/>
          <p:cNvSpPr/>
          <p:nvPr/>
        </p:nvSpPr>
        <p:spPr>
          <a:xfrm>
            <a:off x="1800953" y="6144125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88" name="TextBox 87"/>
          <p:cNvSpPr txBox="1"/>
          <p:nvPr/>
        </p:nvSpPr>
        <p:spPr>
          <a:xfrm>
            <a:off x="1774221" y="6137418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89" name="Oval 88"/>
          <p:cNvSpPr/>
          <p:nvPr/>
        </p:nvSpPr>
        <p:spPr>
          <a:xfrm>
            <a:off x="1800952" y="6449983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0" name="TextBox 89"/>
          <p:cNvSpPr txBox="1"/>
          <p:nvPr/>
        </p:nvSpPr>
        <p:spPr>
          <a:xfrm>
            <a:off x="1799868" y="642545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1" name="Oval 90"/>
          <p:cNvSpPr/>
          <p:nvPr/>
        </p:nvSpPr>
        <p:spPr>
          <a:xfrm>
            <a:off x="547412" y="736526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2" name="TextBox 91"/>
          <p:cNvSpPr txBox="1"/>
          <p:nvPr/>
        </p:nvSpPr>
        <p:spPr>
          <a:xfrm>
            <a:off x="520680" y="735856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3" name="Oval 92"/>
          <p:cNvSpPr/>
          <p:nvPr/>
        </p:nvSpPr>
        <p:spPr>
          <a:xfrm>
            <a:off x="547411" y="7671126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4" name="TextBox 93"/>
          <p:cNvSpPr txBox="1"/>
          <p:nvPr/>
        </p:nvSpPr>
        <p:spPr>
          <a:xfrm>
            <a:off x="546327" y="7646593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6" name="Oval 95"/>
          <p:cNvSpPr/>
          <p:nvPr/>
        </p:nvSpPr>
        <p:spPr>
          <a:xfrm>
            <a:off x="3243247" y="7691195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7" name="TextBox 96"/>
          <p:cNvSpPr txBox="1"/>
          <p:nvPr/>
        </p:nvSpPr>
        <p:spPr>
          <a:xfrm>
            <a:off x="3216515" y="7684488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8" name="Oval 97"/>
          <p:cNvSpPr/>
          <p:nvPr/>
        </p:nvSpPr>
        <p:spPr>
          <a:xfrm>
            <a:off x="3243246" y="7997053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99" name="TextBox 98"/>
          <p:cNvSpPr txBox="1"/>
          <p:nvPr/>
        </p:nvSpPr>
        <p:spPr>
          <a:xfrm>
            <a:off x="3242162" y="7972520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0" name="Oval 99"/>
          <p:cNvSpPr/>
          <p:nvPr/>
        </p:nvSpPr>
        <p:spPr>
          <a:xfrm>
            <a:off x="2676262" y="3178990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1" name="TextBox 100"/>
          <p:cNvSpPr txBox="1"/>
          <p:nvPr/>
        </p:nvSpPr>
        <p:spPr>
          <a:xfrm>
            <a:off x="2649530" y="3172283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4327411" y="9253817"/>
            <a:ext cx="410917" cy="32298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3" name="TextBox 102"/>
          <p:cNvSpPr txBox="1"/>
          <p:nvPr/>
        </p:nvSpPr>
        <p:spPr>
          <a:xfrm>
            <a:off x="4326327" y="9229284"/>
            <a:ext cx="4123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LA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4" name="Oval 103"/>
          <p:cNvSpPr/>
          <p:nvPr/>
        </p:nvSpPr>
        <p:spPr>
          <a:xfrm>
            <a:off x="5641483" y="3178991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5" name="TextBox 104"/>
          <p:cNvSpPr txBox="1"/>
          <p:nvPr/>
        </p:nvSpPr>
        <p:spPr>
          <a:xfrm>
            <a:off x="5614751" y="3172284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6" name="Oval 105"/>
          <p:cNvSpPr/>
          <p:nvPr/>
        </p:nvSpPr>
        <p:spPr>
          <a:xfrm>
            <a:off x="10857139" y="3185698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7" name="TextBox 106"/>
          <p:cNvSpPr txBox="1"/>
          <p:nvPr/>
        </p:nvSpPr>
        <p:spPr>
          <a:xfrm>
            <a:off x="10830407" y="3178991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08" name="Oval 107"/>
          <p:cNvSpPr/>
          <p:nvPr/>
        </p:nvSpPr>
        <p:spPr>
          <a:xfrm>
            <a:off x="13675433" y="3192406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09" name="TextBox 108"/>
          <p:cNvSpPr txBox="1"/>
          <p:nvPr/>
        </p:nvSpPr>
        <p:spPr>
          <a:xfrm>
            <a:off x="13648701" y="3185699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11" name="Oval 110"/>
          <p:cNvSpPr/>
          <p:nvPr/>
        </p:nvSpPr>
        <p:spPr>
          <a:xfrm>
            <a:off x="13452227" y="6527643"/>
            <a:ext cx="488298" cy="376811"/>
          </a:xfrm>
          <a:prstGeom prst="ellipse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800" dirty="0"/>
          </a:p>
        </p:txBody>
      </p:sp>
      <p:sp>
        <p:nvSpPr>
          <p:cNvPr id="112" name="TextBox 111"/>
          <p:cNvSpPr txBox="1"/>
          <p:nvPr/>
        </p:nvSpPr>
        <p:spPr>
          <a:xfrm>
            <a:off x="13425495" y="6520936"/>
            <a:ext cx="57077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1400" dirty="0" smtClean="0">
                <a:solidFill>
                  <a:schemeClr val="bg1"/>
                </a:solidFill>
              </a:rPr>
              <a:t>APM</a:t>
            </a:r>
            <a:endParaRPr lang="en-US" sz="1400" dirty="0">
              <a:solidFill>
                <a:schemeClr val="bg1"/>
              </a:solidFill>
            </a:endParaRPr>
          </a:p>
        </p:txBody>
      </p:sp>
      <p:pic>
        <p:nvPicPr>
          <p:cNvPr id="11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0452" y="351821"/>
            <a:ext cx="3103528" cy="1627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4" name="TextBox 113"/>
          <p:cNvSpPr txBox="1"/>
          <p:nvPr/>
        </p:nvSpPr>
        <p:spPr>
          <a:xfrm>
            <a:off x="316741" y="234726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nl-NL" dirty="0" smtClean="0"/>
              <a:t>FIREWALL</a:t>
            </a:r>
            <a:endParaRPr lang="en-US" dirty="0" err="1" smtClean="0"/>
          </a:p>
        </p:txBody>
      </p:sp>
    </p:spTree>
    <p:extLst>
      <p:ext uri="{BB962C8B-B14F-4D97-AF65-F5344CB8AC3E}">
        <p14:creationId xmlns:p14="http://schemas.microsoft.com/office/powerpoint/2010/main" val="1123382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Screenshots </a:t>
            </a:r>
            <a:r>
              <a:rPr lang="nl-NL" dirty="0" err="1" smtClean="0"/>
              <a:t>from</a:t>
            </a:r>
            <a:r>
              <a:rPr lang="nl-NL" dirty="0" smtClean="0"/>
              <a:t> pilot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1834516"/>
            <a:ext cx="7009606" cy="36515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528" y="2318195"/>
            <a:ext cx="4616450" cy="25655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538" y="5202635"/>
            <a:ext cx="4240408" cy="2420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5" y="3700666"/>
            <a:ext cx="2564891" cy="13061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2" name="Picture 8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69978" y="1207144"/>
            <a:ext cx="4609337" cy="21194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3487" y="2124171"/>
            <a:ext cx="4624071" cy="19508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66370" y="4308046"/>
            <a:ext cx="4584952" cy="24583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6" name="Picture 12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383" y="6934297"/>
            <a:ext cx="2988849" cy="15820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9" name="Picture 15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9908" y="4854706"/>
            <a:ext cx="4182594" cy="25340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1" name="Picture 17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305" y="7602540"/>
            <a:ext cx="3415495" cy="17574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2" name="Picture 18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925" y="6792290"/>
            <a:ext cx="4491983" cy="25315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3" name="Picture 19"/>
          <p:cNvPicPr>
            <a:picLocks noChangeAspect="1" noChangeArrowheads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936" y="380175"/>
            <a:ext cx="4587492" cy="25386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4" name="Picture 20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3998" y="6621734"/>
            <a:ext cx="4660649" cy="23364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5" name="Picture 21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365" y="5374326"/>
            <a:ext cx="3502345" cy="17836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79315" y="6567958"/>
            <a:ext cx="4572760" cy="2387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7" name="Picture 13"/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522" y="1649482"/>
            <a:ext cx="3411968" cy="18211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40" name="Picture 16"/>
          <p:cNvPicPr>
            <a:picLocks noChangeAspect="1" noChangeArrowheads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433" y="7388749"/>
            <a:ext cx="2722427" cy="15694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8" name="Picture 14"/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204" y="4805432"/>
            <a:ext cx="3248965" cy="17749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4214" y="3149152"/>
            <a:ext cx="3557151" cy="18576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0832" y="2778080"/>
            <a:ext cx="4611878" cy="24019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4872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 </a:t>
            </a:r>
            <a:r>
              <a:rPr lang="nl-NL" dirty="0" err="1" smtClean="0"/>
              <a:t>knows</a:t>
            </a:r>
            <a:r>
              <a:rPr lang="nl-NL" dirty="0" smtClean="0"/>
              <a:t> </a:t>
            </a:r>
            <a:r>
              <a:rPr lang="nl-NL" dirty="0" err="1" smtClean="0"/>
              <a:t>Fusion</a:t>
            </a:r>
            <a:r>
              <a:rPr lang="nl-NL" dirty="0" smtClean="0"/>
              <a:t> Middleware</a:t>
            </a:r>
            <a:endParaRPr lang="en-US" dirty="0"/>
          </a:p>
        </p:txBody>
      </p:sp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1"/>
          <a:stretch/>
        </p:blipFill>
        <p:spPr bwMode="auto">
          <a:xfrm>
            <a:off x="382271" y="3556000"/>
            <a:ext cx="12263666" cy="5816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124351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7982" y="88900"/>
            <a:ext cx="11602513" cy="7967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3" name="Picture 3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21"/>
          <a:stretch/>
        </p:blipFill>
        <p:spPr bwMode="auto">
          <a:xfrm>
            <a:off x="382271" y="7406640"/>
            <a:ext cx="4145012" cy="19659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43284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 smtClean="0"/>
              <a:t>OMC:</a:t>
            </a:r>
            <a:br>
              <a:rPr lang="nl-NL" dirty="0" smtClean="0"/>
            </a:br>
            <a:r>
              <a:rPr lang="nl-NL" dirty="0" err="1" smtClean="0"/>
              <a:t>Gather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hay</a:t>
            </a:r>
            <a:r>
              <a:rPr lang="nl-NL" dirty="0" smtClean="0"/>
              <a:t> </a:t>
            </a:r>
            <a:r>
              <a:rPr lang="nl-NL" dirty="0" err="1" smtClean="0"/>
              <a:t>and</a:t>
            </a:r>
            <a:r>
              <a:rPr lang="nl-NL" dirty="0" smtClean="0"/>
              <a:t> </a:t>
            </a:r>
            <a:r>
              <a:rPr lang="nl-NL" dirty="0" err="1" smtClean="0"/>
              <a:t>find</a:t>
            </a:r>
            <a:r>
              <a:rPr lang="nl-NL" dirty="0" smtClean="0"/>
              <a:t> </a:t>
            </a:r>
            <a:r>
              <a:rPr lang="nl-NL" dirty="0" err="1" smtClean="0"/>
              <a:t>the</a:t>
            </a:r>
            <a:r>
              <a:rPr lang="nl-NL" dirty="0" smtClean="0"/>
              <a:t> </a:t>
            </a:r>
            <a:r>
              <a:rPr lang="nl-NL" dirty="0" err="1" smtClean="0"/>
              <a:t>needle</a:t>
            </a:r>
            <a:r>
              <a:rPr lang="nl-NL" dirty="0" smtClean="0"/>
              <a:t>(s)</a:t>
            </a:r>
            <a:endParaRPr lang="en-US" dirty="0"/>
          </a:p>
        </p:txBody>
      </p:sp>
      <p:pic>
        <p:nvPicPr>
          <p:cNvPr id="4098" name="Picture 2" descr="Funded by a donation from Scotia Bank Niagara Falls.  Image scanned by MES. (image/jpeg)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8575" y="3838575"/>
            <a:ext cx="4286250" cy="3152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reenbookblog.org/wp-content/uploads/2013/01/finding-a-needle-in-a-haystack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77030" y="3838575"/>
            <a:ext cx="4480295" cy="3125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24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MIS_WIDESCREEN">
  <a:themeElements>
    <a:clrScheme name="Conclusion 2014 - Colors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008F33"/>
      </a:accent1>
      <a:accent2>
        <a:srgbClr val="DA4290"/>
      </a:accent2>
      <a:accent3>
        <a:srgbClr val="613C91"/>
      </a:accent3>
      <a:accent4>
        <a:srgbClr val="FFCC00"/>
      </a:accent4>
      <a:accent5>
        <a:srgbClr val="0069B4"/>
      </a:accent5>
      <a:accent6>
        <a:srgbClr val="E73430"/>
      </a:accent6>
      <a:hlink>
        <a:srgbClr val="000000"/>
      </a:hlink>
      <a:folHlink>
        <a:srgbClr val="000000"/>
      </a:folHlink>
    </a:clrScheme>
    <a:fontScheme name="Conclusion 2014 - FONTS">
      <a:majorFont>
        <a:latin typeface="Arial Narrow"/>
        <a:ea typeface=""/>
        <a:cs typeface=""/>
      </a:majorFont>
      <a:minorFont>
        <a:latin typeface="Arial Unicode MS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WIDESCREEN" id="{B3E69953-2F37-46EB-A098-E591A47BCAD3}" vid="{18689EA0-6BAF-404F-B4FD-27D36DF7127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AMIS_WIDESCREEN</Template>
  <TotalTime>5026</TotalTime>
  <Words>768</Words>
  <Application>Microsoft Office PowerPoint</Application>
  <PresentationFormat>Custom</PresentationFormat>
  <Paragraphs>167</Paragraphs>
  <Slides>19</Slides>
  <Notes>0</Notes>
  <HiddenSlides>7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Arial</vt:lpstr>
      <vt:lpstr>Arial Narrow</vt:lpstr>
      <vt:lpstr>Arial Unicode MS</vt:lpstr>
      <vt:lpstr>Calibri</vt:lpstr>
      <vt:lpstr>AMIS_WIDESCREEN</vt:lpstr>
      <vt:lpstr>PowerPoint Presentation</vt:lpstr>
      <vt:lpstr>Situation and Challenge</vt:lpstr>
      <vt:lpstr>Simplified view of application landscape</vt:lpstr>
      <vt:lpstr>Research Questions</vt:lpstr>
      <vt:lpstr>Pilot with OMC</vt:lpstr>
      <vt:lpstr>Screenshots from pilot</vt:lpstr>
      <vt:lpstr>OMC knows Fusion Middleware</vt:lpstr>
      <vt:lpstr>PowerPoint Presentation</vt:lpstr>
      <vt:lpstr>OMC: Gather the hay and find the needle(s)</vt:lpstr>
      <vt:lpstr>Not part of Practical Approach in pilot</vt:lpstr>
      <vt:lpstr>Pilot was up and running</vt:lpstr>
      <vt:lpstr>My very first  steps with OMC</vt:lpstr>
      <vt:lpstr>Local demo</vt:lpstr>
      <vt:lpstr>Demo in the cloud</vt:lpstr>
      <vt:lpstr>APM &amp; Log Analytics - Useful in all stages of software delivery lifecycle</vt:lpstr>
      <vt:lpstr>Learning points, Rough edges and Obstacles</vt:lpstr>
      <vt:lpstr>Learning points, Rough edges and Obstacles (2)</vt:lpstr>
      <vt:lpstr>Conclusion</vt:lpstr>
      <vt:lpstr>PowerPoint Presentation</vt:lpstr>
    </vt:vector>
  </TitlesOfParts>
  <Company>Conclusion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Lucas Jellema</dc:creator>
  <cp:keywords>omc; cloud</cp:keywords>
  <cp:lastModifiedBy>Lucas Jellema</cp:lastModifiedBy>
  <cp:revision>126</cp:revision>
  <dcterms:created xsi:type="dcterms:W3CDTF">2016-11-24T07:31:17Z</dcterms:created>
  <dcterms:modified xsi:type="dcterms:W3CDTF">2017-10-02T17:09:26Z</dcterms:modified>
</cp:coreProperties>
</file>